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93" r:id="rId9"/>
    <p:sldId id="297" r:id="rId10"/>
    <p:sldId id="299" r:id="rId11"/>
    <p:sldId id="300" r:id="rId12"/>
    <p:sldId id="268" r:id="rId13"/>
    <p:sldId id="298" r:id="rId14"/>
    <p:sldId id="283" r:id="rId15"/>
    <p:sldId id="284" r:id="rId16"/>
    <p:sldId id="285" r:id="rId17"/>
    <p:sldId id="286" r:id="rId18"/>
    <p:sldId id="301" r:id="rId19"/>
    <p:sldId id="290" r:id="rId20"/>
    <p:sldId id="291" r:id="rId21"/>
    <p:sldId id="292" r:id="rId22"/>
  </p:sldIdLst>
  <p:sldSz cx="12192000" cy="6858000"/>
  <p:notesSz cx="12192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3" d="100"/>
          <a:sy n="103" d="100"/>
        </p:scale>
        <p:origin x="-712" y="-1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05/12/17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05/12/17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914400"/>
            <a:ext cx="12190615" cy="831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12192000" cy="914400"/>
          </a:xfrm>
          <a:custGeom>
            <a:avLst/>
            <a:gdLst/>
            <a:ahLst/>
            <a:cxnLst/>
            <a:rect l="l" t="t" r="r" b="b"/>
            <a:pathLst>
              <a:path w="12192000" h="914400">
                <a:moveTo>
                  <a:pt x="0" y="914400"/>
                </a:moveTo>
                <a:lnTo>
                  <a:pt x="12192000" y="914400"/>
                </a:lnTo>
                <a:lnTo>
                  <a:pt x="12192000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0"/>
            <a:ext cx="12192000" cy="914400"/>
          </a:xfrm>
          <a:custGeom>
            <a:avLst/>
            <a:gdLst/>
            <a:ahLst/>
            <a:cxnLst/>
            <a:rect l="l" t="t" r="r" b="b"/>
            <a:pathLst>
              <a:path w="12192000" h="914400">
                <a:moveTo>
                  <a:pt x="0" y="0"/>
                </a:moveTo>
                <a:lnTo>
                  <a:pt x="12191991" y="0"/>
                </a:lnTo>
                <a:lnTo>
                  <a:pt x="12191991" y="914399"/>
                </a:lnTo>
                <a:lnTo>
                  <a:pt x="0" y="9143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05/12/17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05/12/17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9625101" y="0"/>
            <a:ext cx="2565514" cy="25710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05/12/17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58651" y="88328"/>
            <a:ext cx="9674697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27188" y="1600593"/>
            <a:ext cx="10337622" cy="429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05/12/17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.png"/><Relationship Id="rId5" Type="http://schemas.openxmlformats.org/officeDocument/2006/relationships/image" Target="../media/image19.png"/><Relationship Id="rId6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png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jp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revati@maynardleigh.in" TargetMode="External"/><Relationship Id="rId4" Type="http://schemas.openxmlformats.org/officeDocument/2006/relationships/hyperlink" Target="mailto:vivek@maynardleigh.in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0286998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object 2"/>
          <p:cNvSpPr txBox="1"/>
          <p:nvPr/>
        </p:nvSpPr>
        <p:spPr>
          <a:xfrm>
            <a:off x="228600" y="6019800"/>
            <a:ext cx="6248400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solidFill>
                  <a:srgbClr val="558ED5"/>
                </a:solidFill>
                <a:latin typeface="Helvetica"/>
                <a:cs typeface="Helvetica"/>
              </a:rPr>
              <a:t>Two-day workshops </a:t>
            </a:r>
            <a:r>
              <a:rPr b="1" dirty="0">
                <a:solidFill>
                  <a:srgbClr val="558ED5"/>
                </a:solidFill>
                <a:latin typeface="Helvetica"/>
                <a:cs typeface="Helvetica"/>
              </a:rPr>
              <a:t>to </a:t>
            </a:r>
            <a:r>
              <a:rPr b="1" spc="-5" dirty="0">
                <a:solidFill>
                  <a:srgbClr val="558ED5"/>
                </a:solidFill>
                <a:latin typeface="Helvetica"/>
                <a:cs typeface="Helvetica"/>
              </a:rPr>
              <a:t>improve </a:t>
            </a:r>
            <a:r>
              <a:rPr b="1" dirty="0" smtClean="0">
                <a:solidFill>
                  <a:srgbClr val="558ED5"/>
                </a:solidFill>
                <a:latin typeface="Helvetica"/>
                <a:cs typeface="Helvetica"/>
              </a:rPr>
              <a:t>an</a:t>
            </a:r>
            <a:endParaRPr lang="en-US" b="1" dirty="0" smtClean="0">
              <a:solidFill>
                <a:srgbClr val="558ED5"/>
              </a:solidFill>
              <a:latin typeface="Helvetica"/>
              <a:cs typeface="Helvetic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 smtClean="0">
                <a:solidFill>
                  <a:srgbClr val="558ED5"/>
                </a:solidFill>
                <a:latin typeface="Helvetica"/>
                <a:cs typeface="Helvetica"/>
              </a:rPr>
              <a:t> </a:t>
            </a:r>
            <a:r>
              <a:rPr b="1" spc="-5" dirty="0">
                <a:solidFill>
                  <a:srgbClr val="558ED5"/>
                </a:solidFill>
                <a:latin typeface="Helvetica"/>
                <a:cs typeface="Helvetica"/>
              </a:rPr>
              <a:t>individual’s leadership strengths, styles and</a:t>
            </a:r>
            <a:r>
              <a:rPr b="1" spc="130" dirty="0">
                <a:solidFill>
                  <a:srgbClr val="558ED5"/>
                </a:solidFill>
                <a:latin typeface="Helvetica"/>
                <a:cs typeface="Helvetica"/>
              </a:rPr>
              <a:t> </a:t>
            </a:r>
            <a:r>
              <a:rPr b="1" spc="-5" dirty="0" smtClean="0">
                <a:solidFill>
                  <a:srgbClr val="558ED5"/>
                </a:solidFill>
                <a:latin typeface="Helvetica"/>
                <a:cs typeface="Helvetica"/>
              </a:rPr>
              <a:t>capability</a:t>
            </a:r>
            <a:endParaRPr dirty="0">
              <a:solidFill>
                <a:srgbClr val="558ED5"/>
              </a:solidFill>
              <a:latin typeface="Helvetica"/>
              <a:cs typeface="Helvetic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06098" y="6434773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2024010" cy="1143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152400" y="2286000"/>
            <a:ext cx="60198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LEADERSHIP IMPACT</a:t>
            </a:r>
            <a:endParaRPr lang="en-US" sz="5400" dirty="0">
              <a:solidFill>
                <a:schemeClr val="tx2">
                  <a:lumMod val="60000"/>
                  <a:lumOff val="40000"/>
                </a:schemeClr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4595380"/>
              </p:ext>
            </p:extLst>
          </p:nvPr>
        </p:nvGraphicFramePr>
        <p:xfrm>
          <a:off x="152400" y="661796"/>
          <a:ext cx="11963400" cy="62724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5980"/>
                <a:gridCol w="24459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10952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6191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92251">
                <a:tc>
                  <a:txBody>
                    <a:bodyPr/>
                    <a:lstStyle/>
                    <a:p>
                      <a:r>
                        <a:rPr lang="en-US" dirty="0" smtClean="0"/>
                        <a:t>Narrative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Session 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Methodology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12885">
                <a:tc>
                  <a:txBody>
                    <a:bodyPr/>
                    <a:lstStyle/>
                    <a:p>
                      <a:r>
                        <a:rPr kumimoji="0" 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Becoming ready to engage with oneself and be more present to the space</a:t>
                      </a:r>
                      <a:endParaRPr kumimoji="0" 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kumimoji="0" lang="en-GB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kumimoji="0" lang="en-GB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Warm up </a:t>
                      </a:r>
                    </a:p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kumimoji="0" lang="en-GB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 &amp; context</a:t>
                      </a:r>
                      <a:endParaRPr kumimoji="0" lang="en-US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  <a:tabLst>
                          <a:tab pos="457200" algn="l"/>
                        </a:tabLst>
                      </a:pPr>
                      <a:endParaRPr kumimoji="0" 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914400" rtl="0" eaLnBrk="1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  <a:tabLst>
                          <a:tab pos="457200" algn="l"/>
                        </a:tabLst>
                      </a:pPr>
                      <a:r>
                        <a:rPr kumimoji="0" 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Warming up – mind, body, breath</a:t>
                      </a:r>
                    </a:p>
                    <a:p>
                      <a:pPr marL="342900" marR="0" lvl="0" indent="-342900" algn="l" defTabSz="914400" rtl="0" eaLnBrk="1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  <a:tabLst>
                          <a:tab pos="457200" algn="l"/>
                        </a:tabLst>
                      </a:pPr>
                      <a:r>
                        <a:rPr kumimoji="0" 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Becoming present to the space and to each other </a:t>
                      </a:r>
                    </a:p>
                    <a:p>
                      <a:pPr marL="342900" marR="0" lvl="0" indent="-342900" algn="l" defTabSz="914400" rtl="0" eaLnBrk="1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  <a:tabLst>
                          <a:tab pos="457200" algn="l"/>
                        </a:tabLst>
                      </a:pPr>
                      <a:r>
                        <a:rPr kumimoji="0" 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VUCA MODEL &amp; Frog story  or Plato’s Cave story </a:t>
                      </a:r>
                    </a:p>
                    <a:p>
                      <a:pPr marL="0" marR="0" lvl="0" indent="0" algn="l" defTabSz="914400" rtl="0" eaLnBrk="1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  <a:tabLst>
                          <a:tab pos="457200" algn="l"/>
                        </a:tabLst>
                      </a:pPr>
                      <a:endParaRPr kumimoji="0" 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r>
                        <a:rPr kumimoji="0" lang="en-I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Theatre based activity</a:t>
                      </a:r>
                    </a:p>
                    <a:p>
                      <a:r>
                        <a:rPr kumimoji="0" lang="en-I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Storytelling </a:t>
                      </a:r>
                      <a:endParaRPr kumimoji="0" lang="en-IN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84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 experience that puts participants in the middle of change and has them respond to it in the moment </a:t>
                      </a:r>
                      <a:endParaRPr kumimoji="0" 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Neutral Bench </a:t>
                      </a:r>
                      <a:endParaRPr kumimoji="0" 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200" b="0" i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A</a:t>
                      </a:r>
                      <a:r>
                        <a:rPr lang="en-US" sz="1200" b="0" i="0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 simulation where the situation and the nature of change is handed to you by an external agency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200" b="0" i="0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Changes come constantly and are of an unpredictable nature </a:t>
                      </a:r>
                    </a:p>
                    <a:p>
                      <a:endParaRPr lang="en-US" sz="1200" b="0" i="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r>
                        <a:rPr kumimoji="0" lang="en-I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 Theatre </a:t>
                      </a:r>
                      <a:endParaRPr kumimoji="0" lang="en-IN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353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be more aware of inner dialogues around change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Internal Dialogues</a:t>
                      </a:r>
                      <a:endParaRPr kumimoji="0" 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200" b="0" i="0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Become aware  of the internal dialogues that take place when one is faced with stimulus to change 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200" b="0" i="0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Becoming aware of the difference between victim and chooser attitudes to change 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endParaRPr lang="en-US" sz="1200" b="0" i="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r>
                        <a:rPr kumimoji="0" lang="en-I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Role based coaching</a:t>
                      </a:r>
                      <a:endParaRPr kumimoji="0" lang="en-IN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820473">
                <a:tc>
                  <a:txBody>
                    <a:bodyPr/>
                    <a:lstStyle/>
                    <a:p>
                      <a:r>
                        <a:rPr kumimoji="0" lang="en-I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Identifying entry points to how we create change. Starting conversations around the emotions around change and what leads us to change </a:t>
                      </a:r>
                      <a:endParaRPr kumimoji="0" lang="en-IN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Personal Stories </a:t>
                      </a:r>
                      <a:endParaRPr kumimoji="0" 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  <a:tabLst>
                          <a:tab pos="457200" algn="l"/>
                        </a:tabLst>
                      </a:pPr>
                      <a:r>
                        <a:rPr kumimoji="0" 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Sharing with the larger group around the following: </a:t>
                      </a:r>
                    </a:p>
                    <a:p>
                      <a:pPr marL="0" marR="0" lvl="0" indent="0" algn="l" defTabSz="914400" rtl="0" eaLnBrk="1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  <a:tabLst>
                          <a:tab pos="457200" algn="l"/>
                        </a:tabLst>
                      </a:pPr>
                      <a:endParaRPr kumimoji="0" lang="en-US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914400" rtl="0" eaLnBrk="1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  <a:tabLst>
                          <a:tab pos="457200" algn="l"/>
                        </a:tabLst>
                      </a:pPr>
                      <a:r>
                        <a:rPr kumimoji="0" 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One change you resisted / did not make</a:t>
                      </a:r>
                    </a:p>
                    <a:p>
                      <a:pPr marL="342900" marR="0" lvl="0" indent="-342900" algn="l" defTabSz="914400" rtl="0" eaLnBrk="1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  <a:tabLst>
                          <a:tab pos="457200" algn="l"/>
                        </a:tabLst>
                      </a:pPr>
                      <a:r>
                        <a:rPr kumimoji="0" 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One change you became aware you had to make and were able to create </a:t>
                      </a:r>
                      <a:endParaRPr kumimoji="0" 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r>
                        <a:rPr kumimoji="0" 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Narrative Coaching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20473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spc="-1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cs typeface="Calibri"/>
                        </a:rPr>
                        <a:t>How can </a:t>
                      </a:r>
                      <a:r>
                        <a:rPr lang="en-US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cs typeface="Calibri"/>
                        </a:rPr>
                        <a:t>I </a:t>
                      </a:r>
                      <a:r>
                        <a:rPr lang="en-US" sz="1200" spc="-1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cs typeface="Calibri"/>
                        </a:rPr>
                        <a:t>recognize when </a:t>
                      </a:r>
                      <a:r>
                        <a:rPr lang="en-US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cs typeface="Calibri"/>
                        </a:rPr>
                        <a:t>I </a:t>
                      </a:r>
                      <a:r>
                        <a:rPr lang="en-US" sz="1200" spc="-5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cs typeface="Calibri"/>
                        </a:rPr>
                        <a:t>am</a:t>
                      </a:r>
                      <a:r>
                        <a:rPr lang="en-US" sz="1200" spc="-18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cs typeface="Calibri"/>
                        </a:rPr>
                        <a:t> </a:t>
                      </a:r>
                      <a:r>
                        <a:rPr lang="en-US" sz="1200" spc="-15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cs typeface="Calibri"/>
                        </a:rPr>
                        <a:t>letting  stress </a:t>
                      </a:r>
                      <a:r>
                        <a:rPr lang="en-US" sz="1200" spc="-1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cs typeface="Calibri"/>
                        </a:rPr>
                        <a:t>and fear </a:t>
                      </a:r>
                      <a:r>
                        <a:rPr lang="en-US" sz="1200" spc="-15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cs typeface="Calibri"/>
                        </a:rPr>
                        <a:t>hinder </a:t>
                      </a:r>
                      <a:r>
                        <a:rPr lang="en-US" sz="1200" spc="-5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cs typeface="Calibri"/>
                        </a:rPr>
                        <a:t>my </a:t>
                      </a:r>
                      <a:r>
                        <a:rPr lang="en-US" sz="1200" spc="-15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cs typeface="Calibri"/>
                        </a:rPr>
                        <a:t>problem  solving? What </a:t>
                      </a:r>
                      <a:r>
                        <a:rPr lang="en-US" sz="1200" spc="-1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cs typeface="Calibri"/>
                        </a:rPr>
                        <a:t>can </a:t>
                      </a:r>
                      <a:r>
                        <a:rPr lang="en-US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cs typeface="Calibri"/>
                        </a:rPr>
                        <a:t>I </a:t>
                      </a:r>
                      <a:r>
                        <a:rPr lang="en-US" sz="1200" spc="-1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cs typeface="Calibri"/>
                        </a:rPr>
                        <a:t>do about</a:t>
                      </a:r>
                      <a:r>
                        <a:rPr lang="en-US" sz="1200" spc="-95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cs typeface="Calibri"/>
                        </a:rPr>
                        <a:t> </a:t>
                      </a:r>
                      <a:r>
                        <a:rPr lang="en-US" sz="1200" spc="-15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cs typeface="Calibri"/>
                        </a:rPr>
                        <a:t>it?</a:t>
                      </a:r>
                      <a:endParaRPr lang="en-US" sz="12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spc="-1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cs typeface="Calibri"/>
                        </a:rPr>
                        <a:t>Victim </a:t>
                      </a:r>
                      <a:r>
                        <a:rPr lang="en-US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cs typeface="Calibri"/>
                        </a:rPr>
                        <a:t>&amp;</a:t>
                      </a:r>
                      <a:r>
                        <a:rPr lang="en-US" sz="1200" spc="-8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cs typeface="Calibri"/>
                        </a:rPr>
                        <a:t> </a:t>
                      </a:r>
                      <a:r>
                        <a:rPr lang="en-US" sz="1200" spc="-5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cs typeface="Calibri"/>
                        </a:rPr>
                        <a:t>Chooser</a:t>
                      </a:r>
                      <a:endParaRPr lang="en-US" sz="12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cs typeface="Calibri"/>
                      </a:endParaRPr>
                    </a:p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kumimoji="0" 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>
                          <a:tab pos="457200" algn="l"/>
                        </a:tabLst>
                        <a:defRPr/>
                      </a:pPr>
                      <a:r>
                        <a:rPr lang="en-US" sz="1200" spc="-5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cs typeface="Calibri"/>
                        </a:rPr>
                        <a:t>More </a:t>
                      </a:r>
                      <a:r>
                        <a:rPr lang="en-US" sz="1200" spc="-1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cs typeface="Calibri"/>
                        </a:rPr>
                        <a:t>likely </a:t>
                      </a:r>
                      <a:r>
                        <a:rPr lang="en-US" sz="1200" spc="-5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cs typeface="Calibri"/>
                        </a:rPr>
                        <a:t>to </a:t>
                      </a:r>
                      <a:r>
                        <a:rPr lang="en-US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cs typeface="Calibri"/>
                        </a:rPr>
                        <a:t>be a </a:t>
                      </a:r>
                      <a:r>
                        <a:rPr lang="en-US" sz="1200" spc="-1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cs typeface="Calibri"/>
                        </a:rPr>
                        <a:t>victim rather </a:t>
                      </a:r>
                      <a:r>
                        <a:rPr lang="en-US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cs typeface="Calibri"/>
                        </a:rPr>
                        <a:t>than a </a:t>
                      </a:r>
                      <a:r>
                        <a:rPr lang="en-US" sz="1200" spc="-1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cs typeface="Calibri"/>
                        </a:rPr>
                        <a:t>chooser </a:t>
                      </a:r>
                      <a:r>
                        <a:rPr lang="en-US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cs typeface="Calibri"/>
                        </a:rPr>
                        <a:t>in the changing </a:t>
                      </a:r>
                      <a:r>
                        <a:rPr lang="en-US" sz="1200" spc="-1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cs typeface="Calibri"/>
                        </a:rPr>
                        <a:t>scenario. </a:t>
                      </a:r>
                      <a:r>
                        <a:rPr lang="en-US" sz="1200" spc="-3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cs typeface="Calibri"/>
                        </a:rPr>
                        <a:t>Take</a:t>
                      </a:r>
                      <a:r>
                        <a:rPr lang="en-US" sz="1200" spc="-204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cs typeface="Calibri"/>
                        </a:rPr>
                        <a:t> </a:t>
                      </a:r>
                      <a:r>
                        <a:rPr lang="en-US" sz="1200" spc="-1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cs typeface="Calibri"/>
                        </a:rPr>
                        <a:t>initiative  </a:t>
                      </a:r>
                      <a:r>
                        <a:rPr lang="en-US" sz="1200" spc="-5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cs typeface="Calibri"/>
                        </a:rPr>
                        <a:t>in </a:t>
                      </a:r>
                      <a:r>
                        <a:rPr lang="en-US" sz="1200" spc="-1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cs typeface="Calibri"/>
                        </a:rPr>
                        <a:t>my area </a:t>
                      </a:r>
                      <a:r>
                        <a:rPr lang="en-US" sz="1200" spc="-5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cs typeface="Calibri"/>
                        </a:rPr>
                        <a:t>of </a:t>
                      </a:r>
                      <a:r>
                        <a:rPr lang="en-US" sz="1200" spc="-1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cs typeface="Calibri"/>
                        </a:rPr>
                        <a:t>work </a:t>
                      </a:r>
                      <a:r>
                        <a:rPr lang="en-US" sz="1200" spc="-5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cs typeface="Calibri"/>
                        </a:rPr>
                        <a:t>to </a:t>
                      </a:r>
                      <a:r>
                        <a:rPr lang="en-US" sz="1200" spc="-1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cs typeface="Calibri"/>
                        </a:rPr>
                        <a:t>avoid</a:t>
                      </a:r>
                      <a:r>
                        <a:rPr lang="en-US" sz="1200" spc="-75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cs typeface="Calibri"/>
                        </a:rPr>
                        <a:t> </a:t>
                      </a:r>
                      <a:r>
                        <a:rPr lang="en-US" sz="1200" spc="-1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cs typeface="Calibri"/>
                        </a:rPr>
                        <a:t>drops</a:t>
                      </a:r>
                      <a:endParaRPr lang="en-US" sz="12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cs typeface="Calibri"/>
                      </a:endParaRPr>
                    </a:p>
                    <a:p>
                      <a:pPr marL="342900" marR="0" lvl="0" indent="-342900" algn="l" defTabSz="914400" rtl="0" eaLnBrk="1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  <a:tabLst>
                          <a:tab pos="457200" algn="l"/>
                        </a:tabLst>
                      </a:pPr>
                      <a:endParaRPr kumimoji="0" 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r>
                        <a:rPr kumimoji="0" lang="en-US" sz="12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</a:t>
                      </a:r>
                      <a:r>
                        <a:rPr kumimoji="0" 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Theatre </a:t>
                      </a:r>
                    </a:p>
                  </a:txBody>
                  <a:tcPr/>
                </a:tc>
              </a:tr>
              <a:tr h="820473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Participants get to share with the group their unique individual challenge</a:t>
                      </a:r>
                    </a:p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Roadblocks Presentation </a:t>
                      </a:r>
                      <a:endParaRPr kumimoji="0" lang="en-US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kumimoji="0" 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>
                          <a:tab pos="457200" algn="l"/>
                        </a:tabLst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Participants will share the objects that represent their roadblocks to change / adaptability </a:t>
                      </a:r>
                      <a:endParaRPr kumimoji="0" lang="en-US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914400" rtl="0" eaLnBrk="1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  <a:tabLst>
                          <a:tab pos="457200" algn="l"/>
                        </a:tabLst>
                      </a:pPr>
                      <a:endParaRPr kumimoji="0" 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Physicalisation of problem statement </a:t>
                      </a:r>
                    </a:p>
                    <a:p>
                      <a:endParaRPr kumimoji="0" lang="en-US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820473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cs typeface="Calibri"/>
                        </a:rPr>
                        <a:t>Closing the day with action points on “what I will do”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road to roadblock removal </a:t>
                      </a:r>
                      <a:endParaRPr kumimoji="0" 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  <a:tabLst>
                          <a:tab pos="457200" algn="l"/>
                        </a:tabLst>
                      </a:pPr>
                      <a:r>
                        <a:rPr kumimoji="0" 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Presenting group theatre performances on actions one needs to take to overcome their roadblocks to change and being more adaptable </a:t>
                      </a:r>
                      <a:endParaRPr kumimoji="0" 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r>
                        <a:rPr kumimoji="0" 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Culminating performances 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object 70"/>
          <p:cNvSpPr/>
          <p:nvPr/>
        </p:nvSpPr>
        <p:spPr>
          <a:xfrm>
            <a:off x="0" y="0"/>
            <a:ext cx="12192000" cy="554990"/>
          </a:xfrm>
          <a:custGeom>
            <a:avLst/>
            <a:gdLst/>
            <a:ahLst/>
            <a:cxnLst/>
            <a:rect l="l" t="t" r="r" b="b"/>
            <a:pathLst>
              <a:path w="12192000" h="554990">
                <a:moveTo>
                  <a:pt x="0" y="554803"/>
                </a:moveTo>
                <a:lnTo>
                  <a:pt x="12192000" y="554803"/>
                </a:lnTo>
                <a:lnTo>
                  <a:pt x="12192000" y="0"/>
                </a:lnTo>
                <a:lnTo>
                  <a:pt x="0" y="0"/>
                </a:lnTo>
                <a:lnTo>
                  <a:pt x="0" y="554803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2"/>
          <p:cNvSpPr txBox="1">
            <a:spLocks noGrp="1"/>
          </p:cNvSpPr>
          <p:nvPr>
            <p:ph type="title"/>
          </p:nvPr>
        </p:nvSpPr>
        <p:spPr>
          <a:xfrm>
            <a:off x="1258651" y="88328"/>
            <a:ext cx="9674697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spc="-5" dirty="0" smtClean="0"/>
              <a:t>Design </a:t>
            </a:r>
            <a:r>
              <a:rPr dirty="0"/>
              <a:t>| </a:t>
            </a:r>
            <a:r>
              <a:rPr spc="-5" dirty="0"/>
              <a:t>Day </a:t>
            </a:r>
            <a:r>
              <a:rPr dirty="0"/>
              <a:t>1 </a:t>
            </a:r>
            <a:r>
              <a:rPr spc="-5" dirty="0"/>
              <a:t>(18 participants </a:t>
            </a:r>
            <a:r>
              <a:rPr dirty="0"/>
              <a:t>per </a:t>
            </a:r>
            <a:r>
              <a:rPr spc="-5" dirty="0"/>
              <a:t>batch </a:t>
            </a:r>
            <a:r>
              <a:rPr dirty="0"/>
              <a:t>per</a:t>
            </a:r>
            <a:r>
              <a:rPr spc="80" dirty="0"/>
              <a:t> </a:t>
            </a:r>
            <a:r>
              <a:rPr spc="-5" dirty="0"/>
              <a:t>consultant)</a:t>
            </a:r>
          </a:p>
        </p:txBody>
      </p:sp>
    </p:spTree>
    <p:extLst>
      <p:ext uri="{BB962C8B-B14F-4D97-AF65-F5344CB8AC3E}">
        <p14:creationId xmlns:p14="http://schemas.microsoft.com/office/powerpoint/2010/main" val="2425260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0289984"/>
              </p:ext>
            </p:extLst>
          </p:nvPr>
        </p:nvGraphicFramePr>
        <p:xfrm>
          <a:off x="152400" y="661796"/>
          <a:ext cx="11963400" cy="7420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5980"/>
                <a:gridCol w="24459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10952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6191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92251">
                <a:tc>
                  <a:txBody>
                    <a:bodyPr/>
                    <a:lstStyle/>
                    <a:p>
                      <a:r>
                        <a:rPr lang="en-US" dirty="0" smtClean="0"/>
                        <a:t>Narrative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Session 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Methodology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12885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17375E"/>
                          </a:solidFill>
                        </a:rPr>
                        <a:t>We begin the day with an energizer and a creative recap </a:t>
                      </a:r>
                      <a:endParaRPr lang="en-US" sz="1200" dirty="0">
                        <a:solidFill>
                          <a:srgbClr val="17375E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kumimoji="0" lang="en-GB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17375E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kumimoji="0" lang="en-GB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7375E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Warm up </a:t>
                      </a:r>
                    </a:p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kumimoji="0" lang="en-GB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7375E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Creative recap </a:t>
                      </a: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17375E"/>
                          </a:solidFill>
                        </a:rPr>
                        <a:t>Becoming</a:t>
                      </a:r>
                      <a:r>
                        <a:rPr lang="en-US" sz="1200" baseline="0" dirty="0" smtClean="0">
                          <a:solidFill>
                            <a:srgbClr val="17375E"/>
                          </a:solidFill>
                        </a:rPr>
                        <a:t> present to the space and to each other</a:t>
                      </a:r>
                    </a:p>
                    <a:p>
                      <a:endParaRPr lang="en-US" sz="1200" dirty="0">
                        <a:solidFill>
                          <a:srgbClr val="17375E"/>
                        </a:solidFill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17375E"/>
                          </a:solidFill>
                        </a:rPr>
                        <a:t>Theatre</a:t>
                      </a:r>
                      <a:r>
                        <a:rPr lang="en-US" sz="1200" baseline="0" dirty="0" smtClean="0">
                          <a:solidFill>
                            <a:srgbClr val="17375E"/>
                          </a:solidFill>
                        </a:rPr>
                        <a:t> based exercise </a:t>
                      </a:r>
                      <a:endParaRPr lang="en-US" sz="1200" dirty="0">
                        <a:solidFill>
                          <a:srgbClr val="17375E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842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17375E"/>
                          </a:solidFill>
                        </a:rPr>
                        <a:t>Right</a:t>
                      </a:r>
                      <a:r>
                        <a:rPr lang="en-US" sz="1200" baseline="0" dirty="0" smtClean="0">
                          <a:solidFill>
                            <a:srgbClr val="17375E"/>
                          </a:solidFill>
                        </a:rPr>
                        <a:t> in the begin, we open our eyes to the future…what can we anticipate, what do we desire? </a:t>
                      </a:r>
                      <a:endParaRPr lang="en-US" sz="1200" dirty="0">
                        <a:solidFill>
                          <a:srgbClr val="17375E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7375E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Visioning Exercise </a:t>
                      </a:r>
                      <a:endParaRPr kumimoji="0" 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17375E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17375E"/>
                          </a:solidFill>
                        </a:rPr>
                        <a:t>Aligning to</a:t>
                      </a:r>
                      <a:r>
                        <a:rPr lang="en-US" sz="1200" baseline="0" dirty="0" smtClean="0">
                          <a:solidFill>
                            <a:srgbClr val="17375E"/>
                          </a:solidFill>
                        </a:rPr>
                        <a:t> my own vision for the future</a:t>
                      </a:r>
                      <a:endParaRPr lang="en-US" sz="1200" dirty="0">
                        <a:solidFill>
                          <a:srgbClr val="17375E"/>
                        </a:solidFill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17375E"/>
                          </a:solidFill>
                        </a:rPr>
                        <a:t>Art based activity </a:t>
                      </a:r>
                      <a:endParaRPr lang="en-US" sz="1200" dirty="0">
                        <a:solidFill>
                          <a:srgbClr val="17375E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35384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17375E"/>
                          </a:solidFill>
                        </a:rPr>
                        <a:t>Often leaders get caught up in the everyday…how do we deal with this “everyday”? Can we do it more creatively &amp; strategically?</a:t>
                      </a:r>
                      <a:r>
                        <a:rPr lang="en-US" sz="1200" baseline="0" dirty="0" smtClean="0">
                          <a:solidFill>
                            <a:srgbClr val="17375E"/>
                          </a:solidFill>
                        </a:rPr>
                        <a:t> </a:t>
                      </a:r>
                      <a:endParaRPr lang="en-US" sz="1200" dirty="0">
                        <a:solidFill>
                          <a:srgbClr val="17375E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7375E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Card Game </a:t>
                      </a:r>
                      <a:endParaRPr kumimoji="0" 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17375E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17375E"/>
                          </a:solidFill>
                        </a:rPr>
                        <a:t>A high energy game that involves creative group process </a:t>
                      </a:r>
                      <a:endParaRPr lang="en-US" sz="1200" dirty="0">
                        <a:solidFill>
                          <a:srgbClr val="17375E"/>
                        </a:solidFill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17375E"/>
                          </a:solidFill>
                        </a:rPr>
                        <a:t>Game based learning </a:t>
                      </a:r>
                      <a:endParaRPr lang="en-US" sz="1200" dirty="0">
                        <a:solidFill>
                          <a:srgbClr val="17375E"/>
                        </a:solidFill>
                      </a:endParaRPr>
                    </a:p>
                  </a:txBody>
                  <a:tcPr/>
                </a:tc>
              </a:tr>
              <a:tr h="535384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17375E"/>
                          </a:solidFill>
                        </a:rPr>
                        <a:t>An understanding of innovating</a:t>
                      </a:r>
                      <a:r>
                        <a:rPr lang="en-US" sz="1200" baseline="0" dirty="0" smtClean="0">
                          <a:solidFill>
                            <a:srgbClr val="17375E"/>
                          </a:solidFill>
                        </a:rPr>
                        <a:t> thinking </a:t>
                      </a:r>
                      <a:endParaRPr lang="en-US" sz="1200" dirty="0">
                        <a:solidFill>
                          <a:srgbClr val="17375E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7375E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Introduction to creative processes</a:t>
                      </a:r>
                      <a:endParaRPr kumimoji="0" 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17375E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pPr marL="97155" marR="127635" lvl="0" indent="0" defTabSz="914400" eaLnBrk="1" fontAlgn="auto" latinLnBrk="0" hangingPunct="1">
                        <a:lnSpc>
                          <a:spcPts val="1400"/>
                        </a:lnSpc>
                        <a:spcBef>
                          <a:spcPts val="439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-5" normalizeH="0" baseline="0" noProof="0" dirty="0" smtClean="0">
                          <a:ln>
                            <a:noFill/>
                          </a:ln>
                          <a:solidFill>
                            <a:srgbClr val="17375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Stages of Creative Process: </a:t>
                      </a:r>
                      <a:r>
                        <a: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17375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Challenge, </a:t>
                      </a:r>
                      <a:r>
                        <a:rPr kumimoji="0" lang="en-US" sz="1200" b="0" i="0" u="none" strike="noStrike" kern="0" cap="none" spc="-5" normalizeH="0" baseline="0" noProof="0" dirty="0" smtClean="0">
                          <a:ln>
                            <a:noFill/>
                          </a:ln>
                          <a:solidFill>
                            <a:srgbClr val="17375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Preparation, Frustration, Incubation, Aha!,  Elaboration,</a:t>
                      </a:r>
                      <a:r>
                        <a: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17375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 </a:t>
                      </a:r>
                      <a:r>
                        <a:rPr kumimoji="0" lang="en-US" sz="1200" b="0" i="0" u="none" strike="noStrike" kern="0" cap="none" spc="-5" normalizeH="0" baseline="0" noProof="0" dirty="0" smtClean="0">
                          <a:ln>
                            <a:noFill/>
                          </a:ln>
                          <a:solidFill>
                            <a:srgbClr val="17375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Implementation</a:t>
                      </a: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17375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Calibri"/>
                      </a:endParaRPr>
                    </a:p>
                    <a:p>
                      <a:endParaRPr lang="en-US" sz="1200" dirty="0">
                        <a:solidFill>
                          <a:srgbClr val="17375E"/>
                        </a:solidFill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17375E"/>
                        </a:solidFill>
                      </a:endParaRPr>
                    </a:p>
                  </a:txBody>
                  <a:tcPr/>
                </a:tc>
              </a:tr>
              <a:tr h="535384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17375E"/>
                          </a:solidFill>
                        </a:rPr>
                        <a:t>This is really about taking initiatives and helping the entire team shine</a:t>
                      </a:r>
                      <a:r>
                        <a:rPr lang="en-US" sz="1200" baseline="0" dirty="0" smtClean="0">
                          <a:solidFill>
                            <a:srgbClr val="17375E"/>
                          </a:solidFill>
                        </a:rPr>
                        <a:t> together </a:t>
                      </a:r>
                      <a:endParaRPr lang="en-US" sz="1200" dirty="0">
                        <a:solidFill>
                          <a:srgbClr val="17375E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7375E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Creative Collaboration </a:t>
                      </a:r>
                      <a:endParaRPr kumimoji="0" 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17375E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17375E"/>
                          </a:solidFill>
                        </a:rPr>
                        <a:t>An</a:t>
                      </a:r>
                      <a:r>
                        <a:rPr lang="en-US" sz="1200" baseline="0" dirty="0" smtClean="0">
                          <a:solidFill>
                            <a:srgbClr val="17375E"/>
                          </a:solidFill>
                        </a:rPr>
                        <a:t> introduction to the principles of collaboration in order to open myself up to new ideas being thrown at me as well as encouraging those around me to shine</a:t>
                      </a:r>
                      <a:endParaRPr lang="en-US" sz="1200" dirty="0">
                        <a:solidFill>
                          <a:srgbClr val="17375E"/>
                        </a:solidFill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rgbClr val="17375E"/>
                          </a:solidFill>
                        </a:rPr>
                        <a:t>Improv</a:t>
                      </a:r>
                      <a:r>
                        <a:rPr lang="en-US" sz="1200" baseline="0" dirty="0" smtClean="0">
                          <a:solidFill>
                            <a:srgbClr val="17375E"/>
                          </a:solidFill>
                        </a:rPr>
                        <a:t> Theatre </a:t>
                      </a:r>
                      <a:endParaRPr lang="en-US" sz="1200" dirty="0">
                        <a:solidFill>
                          <a:srgbClr val="17375E"/>
                        </a:solidFill>
                      </a:endParaRPr>
                    </a:p>
                  </a:txBody>
                  <a:tcPr/>
                </a:tc>
              </a:tr>
              <a:tr h="820473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17375E"/>
                          </a:solidFill>
                        </a:rPr>
                        <a:t>It is time to reconnect with our vision,</a:t>
                      </a:r>
                      <a:r>
                        <a:rPr lang="en-US" sz="1200" baseline="0" dirty="0" smtClean="0">
                          <a:solidFill>
                            <a:srgbClr val="17375E"/>
                          </a:solidFill>
                        </a:rPr>
                        <a:t> relook at our patterns that might be stopping us from bringing this strategic vision alive </a:t>
                      </a:r>
                      <a:endParaRPr lang="en-US" sz="1200" dirty="0">
                        <a:solidFill>
                          <a:srgbClr val="17375E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7375E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Motivation for Peak Performance </a:t>
                      </a:r>
                      <a:endParaRPr kumimoji="0" 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17375E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17375E"/>
                          </a:solidFill>
                        </a:rPr>
                        <a:t>Connecting back to our vision, our larger,</a:t>
                      </a:r>
                      <a:r>
                        <a:rPr lang="en-US" sz="1200" baseline="0" dirty="0" smtClean="0">
                          <a:solidFill>
                            <a:srgbClr val="17375E"/>
                          </a:solidFill>
                        </a:rPr>
                        <a:t> more strategic purpose as leaders </a:t>
                      </a:r>
                      <a:endParaRPr lang="en-US" sz="1200" dirty="0">
                        <a:solidFill>
                          <a:srgbClr val="17375E"/>
                        </a:solidFill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17375E"/>
                          </a:solidFill>
                        </a:rPr>
                        <a:t>L</a:t>
                      </a:r>
                      <a:r>
                        <a:rPr lang="en-US" sz="1200" baseline="0" dirty="0" smtClean="0">
                          <a:solidFill>
                            <a:srgbClr val="17375E"/>
                          </a:solidFill>
                        </a:rPr>
                        <a:t> &amp; D model inspired by sports psychology </a:t>
                      </a:r>
                      <a:endParaRPr lang="en-US" sz="1200" dirty="0">
                        <a:solidFill>
                          <a:srgbClr val="17375E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87321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17375E"/>
                          </a:solidFill>
                        </a:rPr>
                        <a:t>Recognize</a:t>
                      </a:r>
                      <a:r>
                        <a:rPr lang="en-US" sz="1200" baseline="0" dirty="0" smtClean="0">
                          <a:solidFill>
                            <a:srgbClr val="17375E"/>
                          </a:solidFill>
                        </a:rPr>
                        <a:t> my own biases / limitations in perspectives </a:t>
                      </a:r>
                      <a:endParaRPr lang="en-US" sz="1200" dirty="0">
                        <a:solidFill>
                          <a:srgbClr val="17375E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7375E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Sherlock </a:t>
                      </a:r>
                      <a:endParaRPr kumimoji="0" 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17375E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17375E"/>
                          </a:solidFill>
                        </a:rPr>
                        <a:t>A</a:t>
                      </a:r>
                      <a:r>
                        <a:rPr lang="en-US" sz="1200" baseline="0" dirty="0" smtClean="0">
                          <a:solidFill>
                            <a:srgbClr val="17375E"/>
                          </a:solidFill>
                        </a:rPr>
                        <a:t>n activity that encourages one to acknowledge their limited perspective. This is an exercise in widening one’s lens </a:t>
                      </a:r>
                      <a:endParaRPr lang="en-US" sz="1200" dirty="0">
                        <a:solidFill>
                          <a:srgbClr val="17375E"/>
                        </a:solidFill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17375E"/>
                          </a:solidFill>
                        </a:rPr>
                        <a:t>Theatre based activity </a:t>
                      </a:r>
                      <a:endParaRPr lang="en-US" sz="1200" dirty="0">
                        <a:solidFill>
                          <a:srgbClr val="17375E"/>
                        </a:solidFill>
                      </a:endParaRPr>
                    </a:p>
                  </a:txBody>
                  <a:tcPr/>
                </a:tc>
              </a:tr>
              <a:tr h="60960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17375E"/>
                          </a:solidFill>
                        </a:rPr>
                        <a:t>Recognizing</a:t>
                      </a:r>
                      <a:r>
                        <a:rPr lang="en-US" sz="1200" baseline="0" dirty="0" smtClean="0">
                          <a:solidFill>
                            <a:srgbClr val="17375E"/>
                          </a:solidFill>
                        </a:rPr>
                        <a:t> that I am not “one story” and neither is anyone else </a:t>
                      </a:r>
                      <a:endParaRPr lang="en-US" sz="1200" dirty="0">
                        <a:solidFill>
                          <a:srgbClr val="17375E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7375E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Cuts Story </a:t>
                      </a:r>
                      <a:endParaRPr kumimoji="0" lang="en-US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17375E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kumimoji="0" 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17375E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17375E"/>
                          </a:solidFill>
                        </a:rPr>
                        <a:t>Looking at one’s own limited view of oneself. Breath of perspective begins to involve my expanded view of myself and of others </a:t>
                      </a:r>
                      <a:endParaRPr lang="en-US" sz="1200" dirty="0">
                        <a:solidFill>
                          <a:srgbClr val="17375E"/>
                        </a:solidFill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17375E"/>
                          </a:solidFill>
                        </a:rPr>
                        <a:t>Philosophical</a:t>
                      </a:r>
                      <a:r>
                        <a:rPr lang="en-US" sz="1200" baseline="0" dirty="0" smtClean="0">
                          <a:solidFill>
                            <a:srgbClr val="17375E"/>
                          </a:solidFill>
                        </a:rPr>
                        <a:t> backbone </a:t>
                      </a:r>
                      <a:endParaRPr lang="en-US" sz="1200" dirty="0">
                        <a:solidFill>
                          <a:srgbClr val="17375E"/>
                        </a:solidFill>
                      </a:endParaRP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17375E"/>
                          </a:solidFill>
                        </a:rPr>
                        <a:t>Discovering our own inner potential and seeing what we need to expand in ourselves in order to widen</a:t>
                      </a:r>
                      <a:r>
                        <a:rPr lang="en-US" sz="1200" baseline="0" dirty="0" smtClean="0">
                          <a:solidFill>
                            <a:srgbClr val="17375E"/>
                          </a:solidFill>
                        </a:rPr>
                        <a:t> our horizons </a:t>
                      </a:r>
                      <a:endParaRPr lang="en-US" sz="1200" dirty="0">
                        <a:solidFill>
                          <a:srgbClr val="17375E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7375E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Inner Cast of characters </a:t>
                      </a:r>
                      <a:endParaRPr kumimoji="0" 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17375E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17375E"/>
                          </a:solidFill>
                        </a:rPr>
                        <a:t>Connecting back once more to my strategic vision &amp; relooking</a:t>
                      </a:r>
                      <a:r>
                        <a:rPr lang="en-US" sz="1200" baseline="0" dirty="0" smtClean="0">
                          <a:solidFill>
                            <a:srgbClr val="17375E"/>
                          </a:solidFill>
                        </a:rPr>
                        <a:t> at the characters I have been playing. What do I need to be more of and what do I need to be less of? </a:t>
                      </a:r>
                      <a:endParaRPr lang="en-US" sz="1200" dirty="0">
                        <a:solidFill>
                          <a:srgbClr val="17375E"/>
                        </a:solidFill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17375E"/>
                          </a:solidFill>
                        </a:rPr>
                        <a:t>Psychodrama </a:t>
                      </a:r>
                      <a:endParaRPr lang="en-US" sz="1200" dirty="0">
                        <a:solidFill>
                          <a:srgbClr val="17375E"/>
                        </a:solidFill>
                      </a:endParaRPr>
                    </a:p>
                  </a:txBody>
                  <a:tcPr/>
                </a:tc>
              </a:tr>
              <a:tr h="820473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17375E"/>
                          </a:solidFill>
                        </a:rPr>
                        <a:t>Closing the day on a note of making commitments to ourselves that we promise to live by</a:t>
                      </a:r>
                      <a:endParaRPr lang="en-US" sz="1200" dirty="0">
                        <a:solidFill>
                          <a:srgbClr val="17375E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7375E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CAN-I and commitment videos </a:t>
                      </a:r>
                      <a:endParaRPr kumimoji="0" 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17375E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17375E"/>
                          </a:solidFill>
                        </a:rPr>
                        <a:t>Sharing</a:t>
                      </a:r>
                      <a:r>
                        <a:rPr lang="en-US" sz="1200" baseline="0" dirty="0" smtClean="0">
                          <a:solidFill>
                            <a:srgbClr val="17375E"/>
                          </a:solidFill>
                        </a:rPr>
                        <a:t> the model of constant &amp; never ending improvement and tying the learning from both days up by committing to individual action </a:t>
                      </a:r>
                      <a:endParaRPr lang="en-US" sz="1200" dirty="0">
                        <a:solidFill>
                          <a:srgbClr val="17375E"/>
                        </a:solidFill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17375E"/>
                          </a:solidFill>
                        </a:rPr>
                        <a:t>Anchoring </a:t>
                      </a:r>
                      <a:r>
                        <a:rPr lang="en-US" sz="1200" dirty="0" err="1" smtClean="0">
                          <a:solidFill>
                            <a:srgbClr val="17375E"/>
                          </a:solidFill>
                        </a:rPr>
                        <a:t>learnings</a:t>
                      </a:r>
                      <a:r>
                        <a:rPr lang="en-US" sz="1200" baseline="0" dirty="0" smtClean="0">
                          <a:solidFill>
                            <a:srgbClr val="17375E"/>
                          </a:solidFill>
                        </a:rPr>
                        <a:t> </a:t>
                      </a:r>
                      <a:endParaRPr lang="en-US" sz="1200" dirty="0">
                        <a:solidFill>
                          <a:srgbClr val="17375E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object 70"/>
          <p:cNvSpPr/>
          <p:nvPr/>
        </p:nvSpPr>
        <p:spPr>
          <a:xfrm>
            <a:off x="0" y="0"/>
            <a:ext cx="12192000" cy="554990"/>
          </a:xfrm>
          <a:custGeom>
            <a:avLst/>
            <a:gdLst/>
            <a:ahLst/>
            <a:cxnLst/>
            <a:rect l="l" t="t" r="r" b="b"/>
            <a:pathLst>
              <a:path w="12192000" h="554990">
                <a:moveTo>
                  <a:pt x="0" y="554803"/>
                </a:moveTo>
                <a:lnTo>
                  <a:pt x="12192000" y="554803"/>
                </a:lnTo>
                <a:lnTo>
                  <a:pt x="12192000" y="0"/>
                </a:lnTo>
                <a:lnTo>
                  <a:pt x="0" y="0"/>
                </a:lnTo>
                <a:lnTo>
                  <a:pt x="0" y="554803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2"/>
          <p:cNvSpPr txBox="1">
            <a:spLocks noGrp="1"/>
          </p:cNvSpPr>
          <p:nvPr>
            <p:ph type="title"/>
          </p:nvPr>
        </p:nvSpPr>
        <p:spPr>
          <a:xfrm>
            <a:off x="1258651" y="88328"/>
            <a:ext cx="9674697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spc="-5" dirty="0" smtClean="0"/>
              <a:t>Design </a:t>
            </a:r>
            <a:r>
              <a:rPr dirty="0"/>
              <a:t>| </a:t>
            </a:r>
            <a:r>
              <a:rPr spc="-5" dirty="0"/>
              <a:t>Day </a:t>
            </a:r>
            <a:r>
              <a:rPr lang="en-US" dirty="0"/>
              <a:t>2</a:t>
            </a:r>
            <a:r>
              <a:rPr dirty="0" smtClean="0"/>
              <a:t> </a:t>
            </a:r>
            <a:r>
              <a:rPr spc="-5" dirty="0"/>
              <a:t>(18 participants </a:t>
            </a:r>
            <a:r>
              <a:rPr dirty="0"/>
              <a:t>per </a:t>
            </a:r>
            <a:r>
              <a:rPr spc="-5" dirty="0"/>
              <a:t>batch </a:t>
            </a:r>
            <a:r>
              <a:rPr dirty="0"/>
              <a:t>per</a:t>
            </a:r>
            <a:r>
              <a:rPr spc="80" dirty="0"/>
              <a:t> </a:t>
            </a:r>
            <a:r>
              <a:rPr spc="-5" dirty="0"/>
              <a:t>consultant)</a:t>
            </a:r>
          </a:p>
        </p:txBody>
      </p:sp>
    </p:spTree>
    <p:extLst>
      <p:ext uri="{BB962C8B-B14F-4D97-AF65-F5344CB8AC3E}">
        <p14:creationId xmlns:p14="http://schemas.microsoft.com/office/powerpoint/2010/main" val="969228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28857" y="6434773"/>
            <a:ext cx="1803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99461" y="2178240"/>
            <a:ext cx="7458075" cy="1906905"/>
          </a:xfrm>
          <a:custGeom>
            <a:avLst/>
            <a:gdLst/>
            <a:ahLst/>
            <a:cxnLst/>
            <a:rect l="l" t="t" r="r" b="b"/>
            <a:pathLst>
              <a:path w="7458075" h="1906904">
                <a:moveTo>
                  <a:pt x="7140244" y="0"/>
                </a:moveTo>
                <a:lnTo>
                  <a:pt x="317817" y="0"/>
                </a:lnTo>
                <a:lnTo>
                  <a:pt x="270852" y="3446"/>
                </a:lnTo>
                <a:lnTo>
                  <a:pt x="226027" y="13457"/>
                </a:lnTo>
                <a:lnTo>
                  <a:pt x="183833" y="29540"/>
                </a:lnTo>
                <a:lnTo>
                  <a:pt x="144762" y="51205"/>
                </a:lnTo>
                <a:lnTo>
                  <a:pt x="109305" y="77960"/>
                </a:lnTo>
                <a:lnTo>
                  <a:pt x="77954" y="109312"/>
                </a:lnTo>
                <a:lnTo>
                  <a:pt x="51202" y="144771"/>
                </a:lnTo>
                <a:lnTo>
                  <a:pt x="29538" y="183843"/>
                </a:lnTo>
                <a:lnTo>
                  <a:pt x="13456" y="226038"/>
                </a:lnTo>
                <a:lnTo>
                  <a:pt x="3445" y="270864"/>
                </a:lnTo>
                <a:lnTo>
                  <a:pt x="0" y="317830"/>
                </a:lnTo>
                <a:lnTo>
                  <a:pt x="0" y="1589087"/>
                </a:lnTo>
                <a:lnTo>
                  <a:pt x="3445" y="1636052"/>
                </a:lnTo>
                <a:lnTo>
                  <a:pt x="13456" y="1680877"/>
                </a:lnTo>
                <a:lnTo>
                  <a:pt x="29538" y="1723071"/>
                </a:lnTo>
                <a:lnTo>
                  <a:pt x="51202" y="1762142"/>
                </a:lnTo>
                <a:lnTo>
                  <a:pt x="77954" y="1797599"/>
                </a:lnTo>
                <a:lnTo>
                  <a:pt x="109305" y="1828950"/>
                </a:lnTo>
                <a:lnTo>
                  <a:pt x="144762" y="1855702"/>
                </a:lnTo>
                <a:lnTo>
                  <a:pt x="183833" y="1877366"/>
                </a:lnTo>
                <a:lnTo>
                  <a:pt x="226027" y="1893448"/>
                </a:lnTo>
                <a:lnTo>
                  <a:pt x="270852" y="1903459"/>
                </a:lnTo>
                <a:lnTo>
                  <a:pt x="317817" y="1906905"/>
                </a:lnTo>
                <a:lnTo>
                  <a:pt x="7140244" y="1906905"/>
                </a:lnTo>
                <a:lnTo>
                  <a:pt x="7187210" y="1903459"/>
                </a:lnTo>
                <a:lnTo>
                  <a:pt x="7232036" y="1893448"/>
                </a:lnTo>
                <a:lnTo>
                  <a:pt x="7274231" y="1877366"/>
                </a:lnTo>
                <a:lnTo>
                  <a:pt x="7313303" y="1855702"/>
                </a:lnTo>
                <a:lnTo>
                  <a:pt x="7348762" y="1828950"/>
                </a:lnTo>
                <a:lnTo>
                  <a:pt x="7380114" y="1797599"/>
                </a:lnTo>
                <a:lnTo>
                  <a:pt x="7406869" y="1762142"/>
                </a:lnTo>
                <a:lnTo>
                  <a:pt x="7428534" y="1723071"/>
                </a:lnTo>
                <a:lnTo>
                  <a:pt x="7444617" y="1680877"/>
                </a:lnTo>
                <a:lnTo>
                  <a:pt x="7454628" y="1636052"/>
                </a:lnTo>
                <a:lnTo>
                  <a:pt x="7458075" y="1589087"/>
                </a:lnTo>
                <a:lnTo>
                  <a:pt x="7458075" y="317830"/>
                </a:lnTo>
                <a:lnTo>
                  <a:pt x="7454628" y="270864"/>
                </a:lnTo>
                <a:lnTo>
                  <a:pt x="7444617" y="226038"/>
                </a:lnTo>
                <a:lnTo>
                  <a:pt x="7428534" y="183843"/>
                </a:lnTo>
                <a:lnTo>
                  <a:pt x="7406869" y="144771"/>
                </a:lnTo>
                <a:lnTo>
                  <a:pt x="7380114" y="109312"/>
                </a:lnTo>
                <a:lnTo>
                  <a:pt x="7348762" y="77960"/>
                </a:lnTo>
                <a:lnTo>
                  <a:pt x="7313303" y="51205"/>
                </a:lnTo>
                <a:lnTo>
                  <a:pt x="7274231" y="29540"/>
                </a:lnTo>
                <a:lnTo>
                  <a:pt x="7232036" y="13457"/>
                </a:lnTo>
                <a:lnTo>
                  <a:pt x="7187210" y="3446"/>
                </a:lnTo>
                <a:lnTo>
                  <a:pt x="7140244" y="0"/>
                </a:lnTo>
                <a:close/>
              </a:path>
            </a:pathLst>
          </a:custGeom>
          <a:solidFill>
            <a:srgbClr val="FDDD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99461" y="2178240"/>
            <a:ext cx="7458075" cy="1907539"/>
          </a:xfrm>
          <a:custGeom>
            <a:avLst/>
            <a:gdLst/>
            <a:ahLst/>
            <a:cxnLst/>
            <a:rect l="l" t="t" r="r" b="b"/>
            <a:pathLst>
              <a:path w="7458075" h="1907539">
                <a:moveTo>
                  <a:pt x="0" y="317823"/>
                </a:moveTo>
                <a:lnTo>
                  <a:pt x="3446" y="270858"/>
                </a:lnTo>
                <a:lnTo>
                  <a:pt x="13456" y="226032"/>
                </a:lnTo>
                <a:lnTo>
                  <a:pt x="29539" y="183837"/>
                </a:lnTo>
                <a:lnTo>
                  <a:pt x="51203" y="144765"/>
                </a:lnTo>
                <a:lnTo>
                  <a:pt x="77956" y="109308"/>
                </a:lnTo>
                <a:lnTo>
                  <a:pt x="109308" y="77956"/>
                </a:lnTo>
                <a:lnTo>
                  <a:pt x="144765" y="51203"/>
                </a:lnTo>
                <a:lnTo>
                  <a:pt x="183837" y="29539"/>
                </a:lnTo>
                <a:lnTo>
                  <a:pt x="226032" y="13456"/>
                </a:lnTo>
                <a:lnTo>
                  <a:pt x="270858" y="3446"/>
                </a:lnTo>
                <a:lnTo>
                  <a:pt x="317823" y="0"/>
                </a:lnTo>
                <a:lnTo>
                  <a:pt x="7140244" y="0"/>
                </a:lnTo>
                <a:lnTo>
                  <a:pt x="7187210" y="3446"/>
                </a:lnTo>
                <a:lnTo>
                  <a:pt x="7232036" y="13456"/>
                </a:lnTo>
                <a:lnTo>
                  <a:pt x="7274230" y="29539"/>
                </a:lnTo>
                <a:lnTo>
                  <a:pt x="7313302" y="51203"/>
                </a:lnTo>
                <a:lnTo>
                  <a:pt x="7348759" y="77956"/>
                </a:lnTo>
                <a:lnTo>
                  <a:pt x="7380109" y="109308"/>
                </a:lnTo>
                <a:lnTo>
                  <a:pt x="7406862" y="144765"/>
                </a:lnTo>
                <a:lnTo>
                  <a:pt x="7428526" y="183837"/>
                </a:lnTo>
                <a:lnTo>
                  <a:pt x="7444608" y="226032"/>
                </a:lnTo>
                <a:lnTo>
                  <a:pt x="7454618" y="270858"/>
                </a:lnTo>
                <a:lnTo>
                  <a:pt x="7458064" y="317823"/>
                </a:lnTo>
                <a:lnTo>
                  <a:pt x="7458064" y="1589079"/>
                </a:lnTo>
                <a:lnTo>
                  <a:pt x="7454618" y="1636044"/>
                </a:lnTo>
                <a:lnTo>
                  <a:pt x="7444608" y="1680871"/>
                </a:lnTo>
                <a:lnTo>
                  <a:pt x="7428526" y="1723066"/>
                </a:lnTo>
                <a:lnTo>
                  <a:pt x="7406862" y="1762139"/>
                </a:lnTo>
                <a:lnTo>
                  <a:pt x="7380109" y="1797597"/>
                </a:lnTo>
                <a:lnTo>
                  <a:pt x="7348759" y="1828949"/>
                </a:lnTo>
                <a:lnTo>
                  <a:pt x="7313302" y="1855703"/>
                </a:lnTo>
                <a:lnTo>
                  <a:pt x="7274230" y="1877368"/>
                </a:lnTo>
                <a:lnTo>
                  <a:pt x="7232036" y="1893451"/>
                </a:lnTo>
                <a:lnTo>
                  <a:pt x="7187210" y="1903462"/>
                </a:lnTo>
                <a:lnTo>
                  <a:pt x="7140244" y="1906908"/>
                </a:lnTo>
                <a:lnTo>
                  <a:pt x="317823" y="1906908"/>
                </a:lnTo>
                <a:lnTo>
                  <a:pt x="270858" y="1903462"/>
                </a:lnTo>
                <a:lnTo>
                  <a:pt x="226032" y="1893451"/>
                </a:lnTo>
                <a:lnTo>
                  <a:pt x="183837" y="1877368"/>
                </a:lnTo>
                <a:lnTo>
                  <a:pt x="144765" y="1855703"/>
                </a:lnTo>
                <a:lnTo>
                  <a:pt x="109308" y="1828949"/>
                </a:lnTo>
                <a:lnTo>
                  <a:pt x="77956" y="1797597"/>
                </a:lnTo>
                <a:lnTo>
                  <a:pt x="51203" y="1762139"/>
                </a:lnTo>
                <a:lnTo>
                  <a:pt x="29539" y="1723066"/>
                </a:lnTo>
                <a:lnTo>
                  <a:pt x="13456" y="1680871"/>
                </a:lnTo>
                <a:lnTo>
                  <a:pt x="3446" y="1636044"/>
                </a:lnTo>
                <a:lnTo>
                  <a:pt x="0" y="1589079"/>
                </a:lnTo>
                <a:lnTo>
                  <a:pt x="0" y="317823"/>
                </a:lnTo>
                <a:close/>
              </a:path>
            </a:pathLst>
          </a:custGeom>
          <a:ln w="9524">
            <a:solidFill>
              <a:srgbClr val="CBCB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00400" y="2438400"/>
            <a:ext cx="586740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5" dirty="0">
                <a:solidFill>
                  <a:srgbClr val="000000"/>
                </a:solidFill>
              </a:rPr>
              <a:t>WORKSHOP </a:t>
            </a:r>
            <a:r>
              <a:rPr lang="en-US" sz="2400" b="1" spc="-5" dirty="0" smtClean="0">
                <a:solidFill>
                  <a:srgbClr val="000000"/>
                </a:solidFill>
              </a:rPr>
              <a:t>2</a:t>
            </a:r>
            <a:r>
              <a:rPr lang="en-US" sz="2400" b="1" spc="-5" dirty="0">
                <a:solidFill>
                  <a:srgbClr val="000000"/>
                </a:solidFill>
              </a:rPr>
              <a:t/>
            </a:r>
            <a:br>
              <a:rPr lang="en-US" sz="2400" b="1" spc="-5" dirty="0">
                <a:solidFill>
                  <a:srgbClr val="000000"/>
                </a:solidFill>
              </a:rPr>
            </a:br>
            <a:r>
              <a:rPr lang="en-US" sz="2400" b="1" spc="-5" dirty="0">
                <a:solidFill>
                  <a:srgbClr val="000000"/>
                </a:solidFill>
              </a:rPr>
              <a:t>THE </a:t>
            </a:r>
            <a:r>
              <a:rPr lang="en-US" sz="2400" b="1" spc="-5" dirty="0" smtClean="0">
                <a:solidFill>
                  <a:srgbClr val="000000"/>
                </a:solidFill>
              </a:rPr>
              <a:t>UNDERSTANDING </a:t>
            </a:r>
            <a:r>
              <a:rPr lang="en-US" sz="2400" b="1" spc="-5" dirty="0">
                <a:solidFill>
                  <a:srgbClr val="000000"/>
                </a:solidFill>
              </a:rPr>
              <a:t>LEADER WHO </a:t>
            </a:r>
            <a:r>
              <a:rPr lang="en-US" sz="2400" b="1" spc="-5" dirty="0" smtClean="0">
                <a:solidFill>
                  <a:srgbClr val="000000"/>
                </a:solidFill>
              </a:rPr>
              <a:t>CAN FLEX THEIR STYLE TO OFFER WHOLESOME LEADERSHIP TO THEIR TEAMS 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7824" y="893281"/>
            <a:ext cx="1053465" cy="1062355"/>
          </a:xfrm>
          <a:custGeom>
            <a:avLst/>
            <a:gdLst/>
            <a:ahLst/>
            <a:cxnLst/>
            <a:rect l="l" t="t" r="r" b="b"/>
            <a:pathLst>
              <a:path w="1053465" h="1062355">
                <a:moveTo>
                  <a:pt x="526629" y="0"/>
                </a:moveTo>
                <a:lnTo>
                  <a:pt x="478693" y="2170"/>
                </a:lnTo>
                <a:lnTo>
                  <a:pt x="431963" y="8557"/>
                </a:lnTo>
                <a:lnTo>
                  <a:pt x="386625" y="18972"/>
                </a:lnTo>
                <a:lnTo>
                  <a:pt x="342866" y="33228"/>
                </a:lnTo>
                <a:lnTo>
                  <a:pt x="300869" y="51138"/>
                </a:lnTo>
                <a:lnTo>
                  <a:pt x="260823" y="72513"/>
                </a:lnTo>
                <a:lnTo>
                  <a:pt x="222912" y="97167"/>
                </a:lnTo>
                <a:lnTo>
                  <a:pt x="187323" y="124912"/>
                </a:lnTo>
                <a:lnTo>
                  <a:pt x="154241" y="155560"/>
                </a:lnTo>
                <a:lnTo>
                  <a:pt x="123852" y="188924"/>
                </a:lnTo>
                <a:lnTo>
                  <a:pt x="96342" y="224816"/>
                </a:lnTo>
                <a:lnTo>
                  <a:pt x="71897" y="263049"/>
                </a:lnTo>
                <a:lnTo>
                  <a:pt x="50703" y="303436"/>
                </a:lnTo>
                <a:lnTo>
                  <a:pt x="32945" y="345787"/>
                </a:lnTo>
                <a:lnTo>
                  <a:pt x="18810" y="389917"/>
                </a:lnTo>
                <a:lnTo>
                  <a:pt x="8484" y="435638"/>
                </a:lnTo>
                <a:lnTo>
                  <a:pt x="2152" y="482762"/>
                </a:lnTo>
                <a:lnTo>
                  <a:pt x="0" y="531101"/>
                </a:lnTo>
                <a:lnTo>
                  <a:pt x="2152" y="579444"/>
                </a:lnTo>
                <a:lnTo>
                  <a:pt x="8484" y="626571"/>
                </a:lnTo>
                <a:lnTo>
                  <a:pt x="18810" y="672294"/>
                </a:lnTo>
                <a:lnTo>
                  <a:pt x="32945" y="716426"/>
                </a:lnTo>
                <a:lnTo>
                  <a:pt x="50703" y="758779"/>
                </a:lnTo>
                <a:lnTo>
                  <a:pt x="71897" y="799167"/>
                </a:lnTo>
                <a:lnTo>
                  <a:pt x="96342" y="837400"/>
                </a:lnTo>
                <a:lnTo>
                  <a:pt x="123852" y="873293"/>
                </a:lnTo>
                <a:lnTo>
                  <a:pt x="154241" y="906657"/>
                </a:lnTo>
                <a:lnTo>
                  <a:pt x="187323" y="937305"/>
                </a:lnTo>
                <a:lnTo>
                  <a:pt x="222912" y="965050"/>
                </a:lnTo>
                <a:lnTo>
                  <a:pt x="260823" y="989703"/>
                </a:lnTo>
                <a:lnTo>
                  <a:pt x="300869" y="1011079"/>
                </a:lnTo>
                <a:lnTo>
                  <a:pt x="342866" y="1028988"/>
                </a:lnTo>
                <a:lnTo>
                  <a:pt x="386625" y="1043243"/>
                </a:lnTo>
                <a:lnTo>
                  <a:pt x="431963" y="1053658"/>
                </a:lnTo>
                <a:lnTo>
                  <a:pt x="478693" y="1060044"/>
                </a:lnTo>
                <a:lnTo>
                  <a:pt x="526629" y="1062215"/>
                </a:lnTo>
                <a:lnTo>
                  <a:pt x="574570" y="1060044"/>
                </a:lnTo>
                <a:lnTo>
                  <a:pt x="621304" y="1053658"/>
                </a:lnTo>
                <a:lnTo>
                  <a:pt x="666645" y="1043243"/>
                </a:lnTo>
                <a:lnTo>
                  <a:pt x="710407" y="1028988"/>
                </a:lnTo>
                <a:lnTo>
                  <a:pt x="752405" y="1011079"/>
                </a:lnTo>
                <a:lnTo>
                  <a:pt x="792452" y="989703"/>
                </a:lnTo>
                <a:lnTo>
                  <a:pt x="830363" y="965050"/>
                </a:lnTo>
                <a:lnTo>
                  <a:pt x="865952" y="937305"/>
                </a:lnTo>
                <a:lnTo>
                  <a:pt x="899033" y="906657"/>
                </a:lnTo>
                <a:lnTo>
                  <a:pt x="929421" y="873293"/>
                </a:lnTo>
                <a:lnTo>
                  <a:pt x="956929" y="837400"/>
                </a:lnTo>
                <a:lnTo>
                  <a:pt x="981373" y="799167"/>
                </a:lnTo>
                <a:lnTo>
                  <a:pt x="1002565" y="758779"/>
                </a:lnTo>
                <a:lnTo>
                  <a:pt x="1020321" y="716426"/>
                </a:lnTo>
                <a:lnTo>
                  <a:pt x="1034455" y="672294"/>
                </a:lnTo>
                <a:lnTo>
                  <a:pt x="1044781" y="626571"/>
                </a:lnTo>
                <a:lnTo>
                  <a:pt x="1051112" y="579444"/>
                </a:lnTo>
                <a:lnTo>
                  <a:pt x="1053264" y="531101"/>
                </a:lnTo>
                <a:lnTo>
                  <a:pt x="1051112" y="482762"/>
                </a:lnTo>
                <a:lnTo>
                  <a:pt x="1044781" y="435638"/>
                </a:lnTo>
                <a:lnTo>
                  <a:pt x="1034455" y="389917"/>
                </a:lnTo>
                <a:lnTo>
                  <a:pt x="1020321" y="345787"/>
                </a:lnTo>
                <a:lnTo>
                  <a:pt x="1002565" y="303436"/>
                </a:lnTo>
                <a:lnTo>
                  <a:pt x="981373" y="263049"/>
                </a:lnTo>
                <a:lnTo>
                  <a:pt x="956929" y="224816"/>
                </a:lnTo>
                <a:lnTo>
                  <a:pt x="929421" y="188924"/>
                </a:lnTo>
                <a:lnTo>
                  <a:pt x="899033" y="155560"/>
                </a:lnTo>
                <a:lnTo>
                  <a:pt x="865952" y="124912"/>
                </a:lnTo>
                <a:lnTo>
                  <a:pt x="830363" y="97167"/>
                </a:lnTo>
                <a:lnTo>
                  <a:pt x="792452" y="72513"/>
                </a:lnTo>
                <a:lnTo>
                  <a:pt x="752405" y="51138"/>
                </a:lnTo>
                <a:lnTo>
                  <a:pt x="710407" y="33228"/>
                </a:lnTo>
                <a:lnTo>
                  <a:pt x="666645" y="18972"/>
                </a:lnTo>
                <a:lnTo>
                  <a:pt x="621304" y="8557"/>
                </a:lnTo>
                <a:lnTo>
                  <a:pt x="574570" y="2170"/>
                </a:lnTo>
                <a:lnTo>
                  <a:pt x="526629" y="0"/>
                </a:lnTo>
                <a:close/>
              </a:path>
            </a:pathLst>
          </a:custGeom>
          <a:solidFill>
            <a:srgbClr val="FF9900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7824" y="893280"/>
            <a:ext cx="1053465" cy="1062355"/>
          </a:xfrm>
          <a:custGeom>
            <a:avLst/>
            <a:gdLst/>
            <a:ahLst/>
            <a:cxnLst/>
            <a:rect l="l" t="t" r="r" b="b"/>
            <a:pathLst>
              <a:path w="1053465" h="1062355">
                <a:moveTo>
                  <a:pt x="526628" y="0"/>
                </a:moveTo>
                <a:lnTo>
                  <a:pt x="478693" y="2170"/>
                </a:lnTo>
                <a:lnTo>
                  <a:pt x="431963" y="8557"/>
                </a:lnTo>
                <a:lnTo>
                  <a:pt x="386625" y="18972"/>
                </a:lnTo>
                <a:lnTo>
                  <a:pt x="342865" y="33228"/>
                </a:lnTo>
                <a:lnTo>
                  <a:pt x="300869" y="51138"/>
                </a:lnTo>
                <a:lnTo>
                  <a:pt x="260823" y="72513"/>
                </a:lnTo>
                <a:lnTo>
                  <a:pt x="222912" y="97168"/>
                </a:lnTo>
                <a:lnTo>
                  <a:pt x="187323" y="124913"/>
                </a:lnTo>
                <a:lnTo>
                  <a:pt x="154241" y="155561"/>
                </a:lnTo>
                <a:lnTo>
                  <a:pt x="123852" y="188926"/>
                </a:lnTo>
                <a:lnTo>
                  <a:pt x="96342" y="224818"/>
                </a:lnTo>
                <a:lnTo>
                  <a:pt x="71897" y="263052"/>
                </a:lnTo>
                <a:lnTo>
                  <a:pt x="50703" y="303439"/>
                </a:lnTo>
                <a:lnTo>
                  <a:pt x="32945" y="345792"/>
                </a:lnTo>
                <a:lnTo>
                  <a:pt x="18810" y="389923"/>
                </a:lnTo>
                <a:lnTo>
                  <a:pt x="8484" y="435644"/>
                </a:lnTo>
                <a:lnTo>
                  <a:pt x="2152" y="482769"/>
                </a:lnTo>
                <a:lnTo>
                  <a:pt x="0" y="531110"/>
                </a:lnTo>
                <a:lnTo>
                  <a:pt x="2152" y="579453"/>
                </a:lnTo>
                <a:lnTo>
                  <a:pt x="8484" y="626580"/>
                </a:lnTo>
                <a:lnTo>
                  <a:pt x="18810" y="672303"/>
                </a:lnTo>
                <a:lnTo>
                  <a:pt x="32945" y="716434"/>
                </a:lnTo>
                <a:lnTo>
                  <a:pt x="50703" y="758787"/>
                </a:lnTo>
                <a:lnTo>
                  <a:pt x="71897" y="799173"/>
                </a:lnTo>
                <a:lnTo>
                  <a:pt x="96342" y="837406"/>
                </a:lnTo>
                <a:lnTo>
                  <a:pt x="123852" y="873298"/>
                </a:lnTo>
                <a:lnTo>
                  <a:pt x="154241" y="906661"/>
                </a:lnTo>
                <a:lnTo>
                  <a:pt x="187323" y="937308"/>
                </a:lnTo>
                <a:lnTo>
                  <a:pt x="222912" y="965052"/>
                </a:lnTo>
                <a:lnTo>
                  <a:pt x="260823" y="989705"/>
                </a:lnTo>
                <a:lnTo>
                  <a:pt x="300869" y="1011079"/>
                </a:lnTo>
                <a:lnTo>
                  <a:pt x="342865" y="1028987"/>
                </a:lnTo>
                <a:lnTo>
                  <a:pt x="386625" y="1043243"/>
                </a:lnTo>
                <a:lnTo>
                  <a:pt x="431963" y="1053657"/>
                </a:lnTo>
                <a:lnTo>
                  <a:pt x="478693" y="1060043"/>
                </a:lnTo>
                <a:lnTo>
                  <a:pt x="526628" y="1062213"/>
                </a:lnTo>
                <a:lnTo>
                  <a:pt x="574569" y="1060043"/>
                </a:lnTo>
                <a:lnTo>
                  <a:pt x="621303" y="1053657"/>
                </a:lnTo>
                <a:lnTo>
                  <a:pt x="666643" y="1043243"/>
                </a:lnTo>
                <a:lnTo>
                  <a:pt x="710405" y="1028987"/>
                </a:lnTo>
                <a:lnTo>
                  <a:pt x="752403" y="1011079"/>
                </a:lnTo>
                <a:lnTo>
                  <a:pt x="792450" y="989705"/>
                </a:lnTo>
                <a:lnTo>
                  <a:pt x="830361" y="965052"/>
                </a:lnTo>
                <a:lnTo>
                  <a:pt x="865950" y="937308"/>
                </a:lnTo>
                <a:lnTo>
                  <a:pt x="899032" y="906661"/>
                </a:lnTo>
                <a:lnTo>
                  <a:pt x="929420" y="873298"/>
                </a:lnTo>
                <a:lnTo>
                  <a:pt x="956929" y="837406"/>
                </a:lnTo>
                <a:lnTo>
                  <a:pt x="981373" y="799173"/>
                </a:lnTo>
                <a:lnTo>
                  <a:pt x="1002566" y="758787"/>
                </a:lnTo>
                <a:lnTo>
                  <a:pt x="1020322" y="716434"/>
                </a:lnTo>
                <a:lnTo>
                  <a:pt x="1034456" y="672303"/>
                </a:lnTo>
                <a:lnTo>
                  <a:pt x="1044782" y="626580"/>
                </a:lnTo>
                <a:lnTo>
                  <a:pt x="1051114" y="579453"/>
                </a:lnTo>
                <a:lnTo>
                  <a:pt x="1053265" y="531110"/>
                </a:lnTo>
                <a:lnTo>
                  <a:pt x="1051114" y="482769"/>
                </a:lnTo>
                <a:lnTo>
                  <a:pt x="1044782" y="435644"/>
                </a:lnTo>
                <a:lnTo>
                  <a:pt x="1034456" y="389923"/>
                </a:lnTo>
                <a:lnTo>
                  <a:pt x="1020322" y="345792"/>
                </a:lnTo>
                <a:lnTo>
                  <a:pt x="1002566" y="303439"/>
                </a:lnTo>
                <a:lnTo>
                  <a:pt x="981373" y="263052"/>
                </a:lnTo>
                <a:lnTo>
                  <a:pt x="956929" y="224818"/>
                </a:lnTo>
                <a:lnTo>
                  <a:pt x="929420" y="188926"/>
                </a:lnTo>
                <a:lnTo>
                  <a:pt x="899032" y="155561"/>
                </a:lnTo>
                <a:lnTo>
                  <a:pt x="865950" y="124913"/>
                </a:lnTo>
                <a:lnTo>
                  <a:pt x="830361" y="97168"/>
                </a:lnTo>
                <a:lnTo>
                  <a:pt x="792450" y="72513"/>
                </a:lnTo>
                <a:lnTo>
                  <a:pt x="752403" y="51138"/>
                </a:lnTo>
                <a:lnTo>
                  <a:pt x="710405" y="33228"/>
                </a:lnTo>
                <a:lnTo>
                  <a:pt x="666643" y="18972"/>
                </a:lnTo>
                <a:lnTo>
                  <a:pt x="621303" y="8557"/>
                </a:lnTo>
                <a:lnTo>
                  <a:pt x="574569" y="2170"/>
                </a:lnTo>
                <a:lnTo>
                  <a:pt x="526628" y="0"/>
                </a:lnTo>
                <a:close/>
              </a:path>
            </a:pathLst>
          </a:custGeom>
          <a:ln w="35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62000" y="990600"/>
            <a:ext cx="738169" cy="875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7824" y="893281"/>
            <a:ext cx="1053465" cy="1062355"/>
          </a:xfrm>
          <a:custGeom>
            <a:avLst/>
            <a:gdLst/>
            <a:ahLst/>
            <a:cxnLst/>
            <a:rect l="l" t="t" r="r" b="b"/>
            <a:pathLst>
              <a:path w="1053465" h="1062355">
                <a:moveTo>
                  <a:pt x="526629" y="0"/>
                </a:moveTo>
                <a:lnTo>
                  <a:pt x="478693" y="2170"/>
                </a:lnTo>
                <a:lnTo>
                  <a:pt x="431963" y="8557"/>
                </a:lnTo>
                <a:lnTo>
                  <a:pt x="386625" y="18972"/>
                </a:lnTo>
                <a:lnTo>
                  <a:pt x="342866" y="33228"/>
                </a:lnTo>
                <a:lnTo>
                  <a:pt x="300869" y="51138"/>
                </a:lnTo>
                <a:lnTo>
                  <a:pt x="260823" y="72513"/>
                </a:lnTo>
                <a:lnTo>
                  <a:pt x="222912" y="97167"/>
                </a:lnTo>
                <a:lnTo>
                  <a:pt x="187323" y="124912"/>
                </a:lnTo>
                <a:lnTo>
                  <a:pt x="154241" y="155560"/>
                </a:lnTo>
                <a:lnTo>
                  <a:pt x="123852" y="188924"/>
                </a:lnTo>
                <a:lnTo>
                  <a:pt x="96342" y="224816"/>
                </a:lnTo>
                <a:lnTo>
                  <a:pt x="71897" y="263049"/>
                </a:lnTo>
                <a:lnTo>
                  <a:pt x="50703" y="303436"/>
                </a:lnTo>
                <a:lnTo>
                  <a:pt x="32945" y="345787"/>
                </a:lnTo>
                <a:lnTo>
                  <a:pt x="18810" y="389917"/>
                </a:lnTo>
                <a:lnTo>
                  <a:pt x="8484" y="435638"/>
                </a:lnTo>
                <a:lnTo>
                  <a:pt x="2152" y="482762"/>
                </a:lnTo>
                <a:lnTo>
                  <a:pt x="0" y="531101"/>
                </a:lnTo>
                <a:lnTo>
                  <a:pt x="2152" y="579444"/>
                </a:lnTo>
                <a:lnTo>
                  <a:pt x="8484" y="626571"/>
                </a:lnTo>
                <a:lnTo>
                  <a:pt x="18810" y="672294"/>
                </a:lnTo>
                <a:lnTo>
                  <a:pt x="32945" y="716426"/>
                </a:lnTo>
                <a:lnTo>
                  <a:pt x="50703" y="758779"/>
                </a:lnTo>
                <a:lnTo>
                  <a:pt x="71897" y="799167"/>
                </a:lnTo>
                <a:lnTo>
                  <a:pt x="96342" y="837400"/>
                </a:lnTo>
                <a:lnTo>
                  <a:pt x="123852" y="873293"/>
                </a:lnTo>
                <a:lnTo>
                  <a:pt x="154241" y="906657"/>
                </a:lnTo>
                <a:lnTo>
                  <a:pt x="187323" y="937305"/>
                </a:lnTo>
                <a:lnTo>
                  <a:pt x="222912" y="965050"/>
                </a:lnTo>
                <a:lnTo>
                  <a:pt x="260823" y="989703"/>
                </a:lnTo>
                <a:lnTo>
                  <a:pt x="300869" y="1011079"/>
                </a:lnTo>
                <a:lnTo>
                  <a:pt x="342866" y="1028988"/>
                </a:lnTo>
                <a:lnTo>
                  <a:pt x="386625" y="1043243"/>
                </a:lnTo>
                <a:lnTo>
                  <a:pt x="431963" y="1053658"/>
                </a:lnTo>
                <a:lnTo>
                  <a:pt x="478693" y="1060044"/>
                </a:lnTo>
                <a:lnTo>
                  <a:pt x="526629" y="1062215"/>
                </a:lnTo>
                <a:lnTo>
                  <a:pt x="574570" y="1060044"/>
                </a:lnTo>
                <a:lnTo>
                  <a:pt x="621304" y="1053658"/>
                </a:lnTo>
                <a:lnTo>
                  <a:pt x="666645" y="1043243"/>
                </a:lnTo>
                <a:lnTo>
                  <a:pt x="710407" y="1028988"/>
                </a:lnTo>
                <a:lnTo>
                  <a:pt x="752405" y="1011079"/>
                </a:lnTo>
                <a:lnTo>
                  <a:pt x="792452" y="989703"/>
                </a:lnTo>
                <a:lnTo>
                  <a:pt x="830363" y="965050"/>
                </a:lnTo>
                <a:lnTo>
                  <a:pt x="865952" y="937305"/>
                </a:lnTo>
                <a:lnTo>
                  <a:pt x="899033" y="906657"/>
                </a:lnTo>
                <a:lnTo>
                  <a:pt x="929421" y="873293"/>
                </a:lnTo>
                <a:lnTo>
                  <a:pt x="956929" y="837400"/>
                </a:lnTo>
                <a:lnTo>
                  <a:pt x="981373" y="799167"/>
                </a:lnTo>
                <a:lnTo>
                  <a:pt x="1002565" y="758779"/>
                </a:lnTo>
                <a:lnTo>
                  <a:pt x="1020321" y="716426"/>
                </a:lnTo>
                <a:lnTo>
                  <a:pt x="1034455" y="672294"/>
                </a:lnTo>
                <a:lnTo>
                  <a:pt x="1044781" y="626571"/>
                </a:lnTo>
                <a:lnTo>
                  <a:pt x="1051112" y="579444"/>
                </a:lnTo>
                <a:lnTo>
                  <a:pt x="1053264" y="531101"/>
                </a:lnTo>
                <a:lnTo>
                  <a:pt x="1051112" y="482762"/>
                </a:lnTo>
                <a:lnTo>
                  <a:pt x="1044781" y="435638"/>
                </a:lnTo>
                <a:lnTo>
                  <a:pt x="1034455" y="389917"/>
                </a:lnTo>
                <a:lnTo>
                  <a:pt x="1020321" y="345787"/>
                </a:lnTo>
                <a:lnTo>
                  <a:pt x="1002565" y="303436"/>
                </a:lnTo>
                <a:lnTo>
                  <a:pt x="981373" y="263049"/>
                </a:lnTo>
                <a:lnTo>
                  <a:pt x="956929" y="224816"/>
                </a:lnTo>
                <a:lnTo>
                  <a:pt x="929421" y="188924"/>
                </a:lnTo>
                <a:lnTo>
                  <a:pt x="899033" y="155560"/>
                </a:lnTo>
                <a:lnTo>
                  <a:pt x="865952" y="124912"/>
                </a:lnTo>
                <a:lnTo>
                  <a:pt x="830363" y="97167"/>
                </a:lnTo>
                <a:lnTo>
                  <a:pt x="792452" y="72513"/>
                </a:lnTo>
                <a:lnTo>
                  <a:pt x="752405" y="51138"/>
                </a:lnTo>
                <a:lnTo>
                  <a:pt x="710407" y="33228"/>
                </a:lnTo>
                <a:lnTo>
                  <a:pt x="666645" y="18972"/>
                </a:lnTo>
                <a:lnTo>
                  <a:pt x="621304" y="8557"/>
                </a:lnTo>
                <a:lnTo>
                  <a:pt x="574570" y="2170"/>
                </a:lnTo>
                <a:lnTo>
                  <a:pt x="526629" y="0"/>
                </a:lnTo>
                <a:close/>
              </a:path>
            </a:pathLst>
          </a:custGeom>
          <a:solidFill>
            <a:srgbClr val="FF9900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7824" y="893280"/>
            <a:ext cx="1053465" cy="1062355"/>
          </a:xfrm>
          <a:custGeom>
            <a:avLst/>
            <a:gdLst/>
            <a:ahLst/>
            <a:cxnLst/>
            <a:rect l="l" t="t" r="r" b="b"/>
            <a:pathLst>
              <a:path w="1053465" h="1062355">
                <a:moveTo>
                  <a:pt x="526628" y="0"/>
                </a:moveTo>
                <a:lnTo>
                  <a:pt x="478693" y="2170"/>
                </a:lnTo>
                <a:lnTo>
                  <a:pt x="431963" y="8557"/>
                </a:lnTo>
                <a:lnTo>
                  <a:pt x="386625" y="18972"/>
                </a:lnTo>
                <a:lnTo>
                  <a:pt x="342865" y="33228"/>
                </a:lnTo>
                <a:lnTo>
                  <a:pt x="300869" y="51138"/>
                </a:lnTo>
                <a:lnTo>
                  <a:pt x="260823" y="72513"/>
                </a:lnTo>
                <a:lnTo>
                  <a:pt x="222912" y="97168"/>
                </a:lnTo>
                <a:lnTo>
                  <a:pt x="187323" y="124913"/>
                </a:lnTo>
                <a:lnTo>
                  <a:pt x="154241" y="155561"/>
                </a:lnTo>
                <a:lnTo>
                  <a:pt x="123852" y="188926"/>
                </a:lnTo>
                <a:lnTo>
                  <a:pt x="96342" y="224818"/>
                </a:lnTo>
                <a:lnTo>
                  <a:pt x="71897" y="263052"/>
                </a:lnTo>
                <a:lnTo>
                  <a:pt x="50703" y="303439"/>
                </a:lnTo>
                <a:lnTo>
                  <a:pt x="32945" y="345792"/>
                </a:lnTo>
                <a:lnTo>
                  <a:pt x="18810" y="389923"/>
                </a:lnTo>
                <a:lnTo>
                  <a:pt x="8484" y="435644"/>
                </a:lnTo>
                <a:lnTo>
                  <a:pt x="2152" y="482769"/>
                </a:lnTo>
                <a:lnTo>
                  <a:pt x="0" y="531110"/>
                </a:lnTo>
                <a:lnTo>
                  <a:pt x="2152" y="579453"/>
                </a:lnTo>
                <a:lnTo>
                  <a:pt x="8484" y="626580"/>
                </a:lnTo>
                <a:lnTo>
                  <a:pt x="18810" y="672303"/>
                </a:lnTo>
                <a:lnTo>
                  <a:pt x="32945" y="716434"/>
                </a:lnTo>
                <a:lnTo>
                  <a:pt x="50703" y="758787"/>
                </a:lnTo>
                <a:lnTo>
                  <a:pt x="71897" y="799173"/>
                </a:lnTo>
                <a:lnTo>
                  <a:pt x="96342" y="837406"/>
                </a:lnTo>
                <a:lnTo>
                  <a:pt x="123852" y="873298"/>
                </a:lnTo>
                <a:lnTo>
                  <a:pt x="154241" y="906661"/>
                </a:lnTo>
                <a:lnTo>
                  <a:pt x="187323" y="937308"/>
                </a:lnTo>
                <a:lnTo>
                  <a:pt x="222912" y="965052"/>
                </a:lnTo>
                <a:lnTo>
                  <a:pt x="260823" y="989705"/>
                </a:lnTo>
                <a:lnTo>
                  <a:pt x="300869" y="1011079"/>
                </a:lnTo>
                <a:lnTo>
                  <a:pt x="342865" y="1028987"/>
                </a:lnTo>
                <a:lnTo>
                  <a:pt x="386625" y="1043243"/>
                </a:lnTo>
                <a:lnTo>
                  <a:pt x="431963" y="1053657"/>
                </a:lnTo>
                <a:lnTo>
                  <a:pt x="478693" y="1060043"/>
                </a:lnTo>
                <a:lnTo>
                  <a:pt x="526628" y="1062213"/>
                </a:lnTo>
                <a:lnTo>
                  <a:pt x="574569" y="1060043"/>
                </a:lnTo>
                <a:lnTo>
                  <a:pt x="621303" y="1053657"/>
                </a:lnTo>
                <a:lnTo>
                  <a:pt x="666643" y="1043243"/>
                </a:lnTo>
                <a:lnTo>
                  <a:pt x="710405" y="1028987"/>
                </a:lnTo>
                <a:lnTo>
                  <a:pt x="752403" y="1011079"/>
                </a:lnTo>
                <a:lnTo>
                  <a:pt x="792450" y="989705"/>
                </a:lnTo>
                <a:lnTo>
                  <a:pt x="830361" y="965052"/>
                </a:lnTo>
                <a:lnTo>
                  <a:pt x="865950" y="937308"/>
                </a:lnTo>
                <a:lnTo>
                  <a:pt x="899032" y="906661"/>
                </a:lnTo>
                <a:lnTo>
                  <a:pt x="929420" y="873298"/>
                </a:lnTo>
                <a:lnTo>
                  <a:pt x="956929" y="837406"/>
                </a:lnTo>
                <a:lnTo>
                  <a:pt x="981373" y="799173"/>
                </a:lnTo>
                <a:lnTo>
                  <a:pt x="1002566" y="758787"/>
                </a:lnTo>
                <a:lnTo>
                  <a:pt x="1020322" y="716434"/>
                </a:lnTo>
                <a:lnTo>
                  <a:pt x="1034456" y="672303"/>
                </a:lnTo>
                <a:lnTo>
                  <a:pt x="1044782" y="626580"/>
                </a:lnTo>
                <a:lnTo>
                  <a:pt x="1051114" y="579453"/>
                </a:lnTo>
                <a:lnTo>
                  <a:pt x="1053265" y="531110"/>
                </a:lnTo>
                <a:lnTo>
                  <a:pt x="1051114" y="482769"/>
                </a:lnTo>
                <a:lnTo>
                  <a:pt x="1044782" y="435644"/>
                </a:lnTo>
                <a:lnTo>
                  <a:pt x="1034456" y="389923"/>
                </a:lnTo>
                <a:lnTo>
                  <a:pt x="1020322" y="345792"/>
                </a:lnTo>
                <a:lnTo>
                  <a:pt x="1002566" y="303439"/>
                </a:lnTo>
                <a:lnTo>
                  <a:pt x="981373" y="263052"/>
                </a:lnTo>
                <a:lnTo>
                  <a:pt x="956929" y="224818"/>
                </a:lnTo>
                <a:lnTo>
                  <a:pt x="929420" y="188926"/>
                </a:lnTo>
                <a:lnTo>
                  <a:pt x="899032" y="155561"/>
                </a:lnTo>
                <a:lnTo>
                  <a:pt x="865950" y="124913"/>
                </a:lnTo>
                <a:lnTo>
                  <a:pt x="830361" y="97168"/>
                </a:lnTo>
                <a:lnTo>
                  <a:pt x="792450" y="72513"/>
                </a:lnTo>
                <a:lnTo>
                  <a:pt x="752403" y="51138"/>
                </a:lnTo>
                <a:lnTo>
                  <a:pt x="710405" y="33228"/>
                </a:lnTo>
                <a:lnTo>
                  <a:pt x="666643" y="18972"/>
                </a:lnTo>
                <a:lnTo>
                  <a:pt x="621303" y="8557"/>
                </a:lnTo>
                <a:lnTo>
                  <a:pt x="574569" y="2170"/>
                </a:lnTo>
                <a:lnTo>
                  <a:pt x="526628" y="0"/>
                </a:lnTo>
                <a:close/>
              </a:path>
            </a:pathLst>
          </a:custGeom>
          <a:ln w="35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2000" y="990600"/>
            <a:ext cx="738169" cy="875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87079" y="919495"/>
            <a:ext cx="1092835" cy="1066800"/>
          </a:xfrm>
          <a:custGeom>
            <a:avLst/>
            <a:gdLst/>
            <a:ahLst/>
            <a:cxnLst/>
            <a:rect l="l" t="t" r="r" b="b"/>
            <a:pathLst>
              <a:path w="1092835" h="1066800">
                <a:moveTo>
                  <a:pt x="574503" y="1016"/>
                </a:moveTo>
                <a:lnTo>
                  <a:pt x="518090" y="1016"/>
                </a:lnTo>
                <a:lnTo>
                  <a:pt x="490315" y="2971"/>
                </a:lnTo>
                <a:lnTo>
                  <a:pt x="477373" y="4965"/>
                </a:lnTo>
                <a:lnTo>
                  <a:pt x="449599" y="8902"/>
                </a:lnTo>
                <a:lnTo>
                  <a:pt x="436657" y="10883"/>
                </a:lnTo>
                <a:lnTo>
                  <a:pt x="422789" y="13868"/>
                </a:lnTo>
                <a:lnTo>
                  <a:pt x="409848" y="17818"/>
                </a:lnTo>
                <a:lnTo>
                  <a:pt x="396894" y="20764"/>
                </a:lnTo>
                <a:lnTo>
                  <a:pt x="358959" y="32626"/>
                </a:lnTo>
                <a:lnTo>
                  <a:pt x="321964" y="47472"/>
                </a:lnTo>
                <a:lnTo>
                  <a:pt x="285857" y="65265"/>
                </a:lnTo>
                <a:lnTo>
                  <a:pt x="262743" y="78117"/>
                </a:lnTo>
                <a:lnTo>
                  <a:pt x="251631" y="84023"/>
                </a:lnTo>
                <a:lnTo>
                  <a:pt x="240518" y="91948"/>
                </a:lnTo>
                <a:lnTo>
                  <a:pt x="230358" y="98869"/>
                </a:lnTo>
                <a:lnTo>
                  <a:pt x="219246" y="106781"/>
                </a:lnTo>
                <a:lnTo>
                  <a:pt x="179478" y="139382"/>
                </a:lnTo>
                <a:lnTo>
                  <a:pt x="141546" y="175006"/>
                </a:lnTo>
                <a:lnTo>
                  <a:pt x="108250" y="214528"/>
                </a:lnTo>
                <a:lnTo>
                  <a:pt x="100837" y="225425"/>
                </a:lnTo>
                <a:lnTo>
                  <a:pt x="93428" y="235292"/>
                </a:lnTo>
                <a:lnTo>
                  <a:pt x="86020" y="246176"/>
                </a:lnTo>
                <a:lnTo>
                  <a:pt x="79561" y="257035"/>
                </a:lnTo>
                <a:lnTo>
                  <a:pt x="72152" y="267931"/>
                </a:lnTo>
                <a:lnTo>
                  <a:pt x="65693" y="279793"/>
                </a:lnTo>
                <a:lnTo>
                  <a:pt x="60121" y="290652"/>
                </a:lnTo>
                <a:lnTo>
                  <a:pt x="53662" y="302514"/>
                </a:lnTo>
                <a:lnTo>
                  <a:pt x="42551" y="326250"/>
                </a:lnTo>
                <a:lnTo>
                  <a:pt x="33305" y="349961"/>
                </a:lnTo>
                <a:lnTo>
                  <a:pt x="28682" y="362813"/>
                </a:lnTo>
                <a:lnTo>
                  <a:pt x="24979" y="375653"/>
                </a:lnTo>
                <a:lnTo>
                  <a:pt x="20356" y="387540"/>
                </a:lnTo>
                <a:lnTo>
                  <a:pt x="17570" y="400380"/>
                </a:lnTo>
                <a:lnTo>
                  <a:pt x="13867" y="413232"/>
                </a:lnTo>
                <a:lnTo>
                  <a:pt x="8326" y="438937"/>
                </a:lnTo>
                <a:lnTo>
                  <a:pt x="6459" y="452805"/>
                </a:lnTo>
                <a:lnTo>
                  <a:pt x="4621" y="465645"/>
                </a:lnTo>
                <a:lnTo>
                  <a:pt x="2785" y="479475"/>
                </a:lnTo>
                <a:lnTo>
                  <a:pt x="1771" y="493306"/>
                </a:lnTo>
                <a:lnTo>
                  <a:pt x="0" y="520014"/>
                </a:lnTo>
                <a:lnTo>
                  <a:pt x="0" y="547687"/>
                </a:lnTo>
                <a:lnTo>
                  <a:pt x="1836" y="575373"/>
                </a:lnTo>
                <a:lnTo>
                  <a:pt x="2785" y="588238"/>
                </a:lnTo>
                <a:lnTo>
                  <a:pt x="4621" y="602068"/>
                </a:lnTo>
                <a:lnTo>
                  <a:pt x="6459" y="614908"/>
                </a:lnTo>
                <a:lnTo>
                  <a:pt x="8326" y="628751"/>
                </a:lnTo>
                <a:lnTo>
                  <a:pt x="11111" y="641591"/>
                </a:lnTo>
                <a:lnTo>
                  <a:pt x="13867" y="654443"/>
                </a:lnTo>
                <a:lnTo>
                  <a:pt x="17570" y="667334"/>
                </a:lnTo>
                <a:lnTo>
                  <a:pt x="20356" y="680173"/>
                </a:lnTo>
                <a:lnTo>
                  <a:pt x="24979" y="692010"/>
                </a:lnTo>
                <a:lnTo>
                  <a:pt x="28682" y="704862"/>
                </a:lnTo>
                <a:lnTo>
                  <a:pt x="42551" y="741451"/>
                </a:lnTo>
                <a:lnTo>
                  <a:pt x="60121" y="777062"/>
                </a:lnTo>
                <a:lnTo>
                  <a:pt x="65693" y="787908"/>
                </a:lnTo>
                <a:lnTo>
                  <a:pt x="72152" y="799782"/>
                </a:lnTo>
                <a:lnTo>
                  <a:pt x="79561" y="810628"/>
                </a:lnTo>
                <a:lnTo>
                  <a:pt x="86020" y="821524"/>
                </a:lnTo>
                <a:lnTo>
                  <a:pt x="93428" y="832421"/>
                </a:lnTo>
                <a:lnTo>
                  <a:pt x="100837" y="842289"/>
                </a:lnTo>
                <a:lnTo>
                  <a:pt x="108250" y="853173"/>
                </a:lnTo>
                <a:lnTo>
                  <a:pt x="141546" y="892708"/>
                </a:lnTo>
                <a:lnTo>
                  <a:pt x="198888" y="945095"/>
                </a:lnTo>
                <a:lnTo>
                  <a:pt x="230358" y="968832"/>
                </a:lnTo>
                <a:lnTo>
                  <a:pt x="240518" y="975766"/>
                </a:lnTo>
                <a:lnTo>
                  <a:pt x="251631" y="983640"/>
                </a:lnTo>
                <a:lnTo>
                  <a:pt x="262743" y="989596"/>
                </a:lnTo>
                <a:lnTo>
                  <a:pt x="274745" y="996530"/>
                </a:lnTo>
                <a:lnTo>
                  <a:pt x="285857" y="1002449"/>
                </a:lnTo>
                <a:lnTo>
                  <a:pt x="321964" y="1020229"/>
                </a:lnTo>
                <a:lnTo>
                  <a:pt x="358959" y="1035075"/>
                </a:lnTo>
                <a:lnTo>
                  <a:pt x="396894" y="1046911"/>
                </a:lnTo>
                <a:lnTo>
                  <a:pt x="409848" y="1049883"/>
                </a:lnTo>
                <a:lnTo>
                  <a:pt x="422789" y="1053846"/>
                </a:lnTo>
                <a:lnTo>
                  <a:pt x="436657" y="1055839"/>
                </a:lnTo>
                <a:lnTo>
                  <a:pt x="449599" y="1058786"/>
                </a:lnTo>
                <a:lnTo>
                  <a:pt x="490315" y="1064729"/>
                </a:lnTo>
                <a:lnTo>
                  <a:pt x="518090" y="1066698"/>
                </a:lnTo>
                <a:lnTo>
                  <a:pt x="574503" y="1066698"/>
                </a:lnTo>
                <a:lnTo>
                  <a:pt x="602265" y="1064729"/>
                </a:lnTo>
                <a:lnTo>
                  <a:pt x="630002" y="1060780"/>
                </a:lnTo>
                <a:lnTo>
                  <a:pt x="642943" y="1058786"/>
                </a:lnTo>
                <a:lnTo>
                  <a:pt x="656850" y="1056817"/>
                </a:lnTo>
                <a:lnTo>
                  <a:pt x="682758" y="1050874"/>
                </a:lnTo>
                <a:lnTo>
                  <a:pt x="734548" y="1035075"/>
                </a:lnTo>
                <a:lnTo>
                  <a:pt x="746575" y="1030109"/>
                </a:lnTo>
                <a:lnTo>
                  <a:pt x="759529" y="1025169"/>
                </a:lnTo>
                <a:lnTo>
                  <a:pt x="771556" y="1020229"/>
                </a:lnTo>
                <a:lnTo>
                  <a:pt x="783583" y="1014310"/>
                </a:lnTo>
                <a:lnTo>
                  <a:pt x="795610" y="1009370"/>
                </a:lnTo>
                <a:lnTo>
                  <a:pt x="806697" y="1002449"/>
                </a:lnTo>
                <a:lnTo>
                  <a:pt x="818737" y="996530"/>
                </a:lnTo>
                <a:lnTo>
                  <a:pt x="829849" y="989596"/>
                </a:lnTo>
                <a:lnTo>
                  <a:pt x="840949" y="983640"/>
                </a:lnTo>
                <a:lnTo>
                  <a:pt x="852036" y="975766"/>
                </a:lnTo>
                <a:lnTo>
                  <a:pt x="863149" y="968832"/>
                </a:lnTo>
                <a:lnTo>
                  <a:pt x="893667" y="945095"/>
                </a:lnTo>
                <a:lnTo>
                  <a:pt x="932516" y="911479"/>
                </a:lnTo>
                <a:lnTo>
                  <a:pt x="984345" y="853173"/>
                </a:lnTo>
                <a:lnTo>
                  <a:pt x="991749" y="842289"/>
                </a:lnTo>
                <a:lnTo>
                  <a:pt x="999128" y="832421"/>
                </a:lnTo>
                <a:lnTo>
                  <a:pt x="1013948" y="810628"/>
                </a:lnTo>
                <a:lnTo>
                  <a:pt x="1020400" y="799782"/>
                </a:lnTo>
                <a:lnTo>
                  <a:pt x="1026890" y="787908"/>
                </a:lnTo>
                <a:lnTo>
                  <a:pt x="1033354" y="777062"/>
                </a:lnTo>
                <a:lnTo>
                  <a:pt x="1038929" y="765187"/>
                </a:lnTo>
                <a:lnTo>
                  <a:pt x="1050016" y="741451"/>
                </a:lnTo>
                <a:lnTo>
                  <a:pt x="1054665" y="729576"/>
                </a:lnTo>
                <a:lnTo>
                  <a:pt x="1059287" y="716737"/>
                </a:lnTo>
                <a:lnTo>
                  <a:pt x="1063910" y="704862"/>
                </a:lnTo>
                <a:lnTo>
                  <a:pt x="1068520" y="692010"/>
                </a:lnTo>
                <a:lnTo>
                  <a:pt x="1072229" y="680173"/>
                </a:lnTo>
                <a:lnTo>
                  <a:pt x="1075937" y="667334"/>
                </a:lnTo>
                <a:lnTo>
                  <a:pt x="1078693" y="654443"/>
                </a:lnTo>
                <a:lnTo>
                  <a:pt x="1081487" y="641591"/>
                </a:lnTo>
                <a:lnTo>
                  <a:pt x="1084256" y="627761"/>
                </a:lnTo>
                <a:lnTo>
                  <a:pt x="1087926" y="602068"/>
                </a:lnTo>
                <a:lnTo>
                  <a:pt x="1089806" y="588238"/>
                </a:lnTo>
                <a:lnTo>
                  <a:pt x="1090720" y="574357"/>
                </a:lnTo>
                <a:lnTo>
                  <a:pt x="1091647" y="561517"/>
                </a:lnTo>
                <a:lnTo>
                  <a:pt x="1092600" y="547687"/>
                </a:lnTo>
                <a:lnTo>
                  <a:pt x="1092600" y="506158"/>
                </a:lnTo>
                <a:lnTo>
                  <a:pt x="1091647" y="493306"/>
                </a:lnTo>
                <a:lnTo>
                  <a:pt x="1089806" y="479475"/>
                </a:lnTo>
                <a:lnTo>
                  <a:pt x="1088878" y="465645"/>
                </a:lnTo>
                <a:lnTo>
                  <a:pt x="1086097" y="452805"/>
                </a:lnTo>
                <a:lnTo>
                  <a:pt x="1084256" y="439953"/>
                </a:lnTo>
                <a:lnTo>
                  <a:pt x="1081487" y="426072"/>
                </a:lnTo>
                <a:lnTo>
                  <a:pt x="1078693" y="413232"/>
                </a:lnTo>
                <a:lnTo>
                  <a:pt x="1075937" y="400380"/>
                </a:lnTo>
                <a:lnTo>
                  <a:pt x="1072229" y="387540"/>
                </a:lnTo>
                <a:lnTo>
                  <a:pt x="1068520" y="375653"/>
                </a:lnTo>
                <a:lnTo>
                  <a:pt x="1063910" y="362813"/>
                </a:lnTo>
                <a:lnTo>
                  <a:pt x="1059287" y="350977"/>
                </a:lnTo>
                <a:lnTo>
                  <a:pt x="1054665" y="338086"/>
                </a:lnTo>
                <a:lnTo>
                  <a:pt x="1050016" y="326250"/>
                </a:lnTo>
                <a:lnTo>
                  <a:pt x="1038929" y="302514"/>
                </a:lnTo>
                <a:lnTo>
                  <a:pt x="1033354" y="290652"/>
                </a:lnTo>
                <a:lnTo>
                  <a:pt x="1026890" y="279793"/>
                </a:lnTo>
                <a:lnTo>
                  <a:pt x="1020400" y="267931"/>
                </a:lnTo>
                <a:lnTo>
                  <a:pt x="1013948" y="257035"/>
                </a:lnTo>
                <a:lnTo>
                  <a:pt x="999128" y="235292"/>
                </a:lnTo>
                <a:lnTo>
                  <a:pt x="991749" y="225425"/>
                </a:lnTo>
                <a:lnTo>
                  <a:pt x="984345" y="214528"/>
                </a:lnTo>
                <a:lnTo>
                  <a:pt x="951045" y="175006"/>
                </a:lnTo>
                <a:lnTo>
                  <a:pt x="914038" y="139382"/>
                </a:lnTo>
                <a:lnTo>
                  <a:pt x="863149" y="98869"/>
                </a:lnTo>
                <a:lnTo>
                  <a:pt x="852036" y="91948"/>
                </a:lnTo>
                <a:lnTo>
                  <a:pt x="840949" y="84023"/>
                </a:lnTo>
                <a:lnTo>
                  <a:pt x="829849" y="78117"/>
                </a:lnTo>
                <a:lnTo>
                  <a:pt x="818737" y="71183"/>
                </a:lnTo>
                <a:lnTo>
                  <a:pt x="806697" y="65265"/>
                </a:lnTo>
                <a:lnTo>
                  <a:pt x="795610" y="58331"/>
                </a:lnTo>
                <a:lnTo>
                  <a:pt x="783583" y="53390"/>
                </a:lnTo>
                <a:lnTo>
                  <a:pt x="771556" y="47472"/>
                </a:lnTo>
                <a:lnTo>
                  <a:pt x="759529" y="42506"/>
                </a:lnTo>
                <a:lnTo>
                  <a:pt x="746575" y="37566"/>
                </a:lnTo>
                <a:lnTo>
                  <a:pt x="734548" y="32626"/>
                </a:lnTo>
                <a:lnTo>
                  <a:pt x="682758" y="16814"/>
                </a:lnTo>
                <a:lnTo>
                  <a:pt x="656850" y="10883"/>
                </a:lnTo>
                <a:lnTo>
                  <a:pt x="602265" y="2971"/>
                </a:lnTo>
                <a:lnTo>
                  <a:pt x="574503" y="1016"/>
                </a:lnTo>
                <a:close/>
              </a:path>
              <a:path w="1092835" h="1066800">
                <a:moveTo>
                  <a:pt x="546741" y="0"/>
                </a:moveTo>
                <a:lnTo>
                  <a:pt x="546741" y="1016"/>
                </a:lnTo>
                <a:lnTo>
                  <a:pt x="560635" y="1016"/>
                </a:lnTo>
                <a:lnTo>
                  <a:pt x="546741" y="0"/>
                </a:lnTo>
                <a:close/>
              </a:path>
            </a:pathLst>
          </a:custGeom>
          <a:solidFill>
            <a:srgbClr val="CCCCFF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38800" y="1066800"/>
            <a:ext cx="763225" cy="8057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486400" y="914400"/>
            <a:ext cx="1092835" cy="1066800"/>
          </a:xfrm>
          <a:custGeom>
            <a:avLst/>
            <a:gdLst/>
            <a:ahLst/>
            <a:cxnLst/>
            <a:rect l="l" t="t" r="r" b="b"/>
            <a:pathLst>
              <a:path w="1092835" h="1066800">
                <a:moveTo>
                  <a:pt x="574503" y="1016"/>
                </a:moveTo>
                <a:lnTo>
                  <a:pt x="518090" y="1016"/>
                </a:lnTo>
                <a:lnTo>
                  <a:pt x="490315" y="2971"/>
                </a:lnTo>
                <a:lnTo>
                  <a:pt x="477373" y="4965"/>
                </a:lnTo>
                <a:lnTo>
                  <a:pt x="449599" y="8902"/>
                </a:lnTo>
                <a:lnTo>
                  <a:pt x="436657" y="10883"/>
                </a:lnTo>
                <a:lnTo>
                  <a:pt x="422789" y="13868"/>
                </a:lnTo>
                <a:lnTo>
                  <a:pt x="409848" y="17818"/>
                </a:lnTo>
                <a:lnTo>
                  <a:pt x="396894" y="20764"/>
                </a:lnTo>
                <a:lnTo>
                  <a:pt x="358959" y="32626"/>
                </a:lnTo>
                <a:lnTo>
                  <a:pt x="321964" y="47472"/>
                </a:lnTo>
                <a:lnTo>
                  <a:pt x="285857" y="65265"/>
                </a:lnTo>
                <a:lnTo>
                  <a:pt x="262743" y="78117"/>
                </a:lnTo>
                <a:lnTo>
                  <a:pt x="251631" y="84023"/>
                </a:lnTo>
                <a:lnTo>
                  <a:pt x="240518" y="91948"/>
                </a:lnTo>
                <a:lnTo>
                  <a:pt x="230358" y="98869"/>
                </a:lnTo>
                <a:lnTo>
                  <a:pt x="219246" y="106781"/>
                </a:lnTo>
                <a:lnTo>
                  <a:pt x="179478" y="139382"/>
                </a:lnTo>
                <a:lnTo>
                  <a:pt x="141546" y="175006"/>
                </a:lnTo>
                <a:lnTo>
                  <a:pt x="108250" y="214528"/>
                </a:lnTo>
                <a:lnTo>
                  <a:pt x="100837" y="225425"/>
                </a:lnTo>
                <a:lnTo>
                  <a:pt x="93428" y="235292"/>
                </a:lnTo>
                <a:lnTo>
                  <a:pt x="86020" y="246176"/>
                </a:lnTo>
                <a:lnTo>
                  <a:pt x="79561" y="257035"/>
                </a:lnTo>
                <a:lnTo>
                  <a:pt x="72152" y="267931"/>
                </a:lnTo>
                <a:lnTo>
                  <a:pt x="65693" y="279793"/>
                </a:lnTo>
                <a:lnTo>
                  <a:pt x="60121" y="290652"/>
                </a:lnTo>
                <a:lnTo>
                  <a:pt x="53662" y="302514"/>
                </a:lnTo>
                <a:lnTo>
                  <a:pt x="42551" y="326250"/>
                </a:lnTo>
                <a:lnTo>
                  <a:pt x="33305" y="349961"/>
                </a:lnTo>
                <a:lnTo>
                  <a:pt x="28682" y="362813"/>
                </a:lnTo>
                <a:lnTo>
                  <a:pt x="24979" y="375653"/>
                </a:lnTo>
                <a:lnTo>
                  <a:pt x="20356" y="387540"/>
                </a:lnTo>
                <a:lnTo>
                  <a:pt x="17570" y="400380"/>
                </a:lnTo>
                <a:lnTo>
                  <a:pt x="13867" y="413232"/>
                </a:lnTo>
                <a:lnTo>
                  <a:pt x="8326" y="438937"/>
                </a:lnTo>
                <a:lnTo>
                  <a:pt x="6459" y="452805"/>
                </a:lnTo>
                <a:lnTo>
                  <a:pt x="4621" y="465645"/>
                </a:lnTo>
                <a:lnTo>
                  <a:pt x="2785" y="479475"/>
                </a:lnTo>
                <a:lnTo>
                  <a:pt x="1771" y="493306"/>
                </a:lnTo>
                <a:lnTo>
                  <a:pt x="0" y="520014"/>
                </a:lnTo>
                <a:lnTo>
                  <a:pt x="0" y="547687"/>
                </a:lnTo>
                <a:lnTo>
                  <a:pt x="1836" y="575373"/>
                </a:lnTo>
                <a:lnTo>
                  <a:pt x="2785" y="588238"/>
                </a:lnTo>
                <a:lnTo>
                  <a:pt x="4621" y="602068"/>
                </a:lnTo>
                <a:lnTo>
                  <a:pt x="6459" y="614908"/>
                </a:lnTo>
                <a:lnTo>
                  <a:pt x="8326" y="628751"/>
                </a:lnTo>
                <a:lnTo>
                  <a:pt x="11111" y="641591"/>
                </a:lnTo>
                <a:lnTo>
                  <a:pt x="13867" y="654443"/>
                </a:lnTo>
                <a:lnTo>
                  <a:pt x="17570" y="667334"/>
                </a:lnTo>
                <a:lnTo>
                  <a:pt x="20356" y="680173"/>
                </a:lnTo>
                <a:lnTo>
                  <a:pt x="24979" y="692010"/>
                </a:lnTo>
                <a:lnTo>
                  <a:pt x="28682" y="704862"/>
                </a:lnTo>
                <a:lnTo>
                  <a:pt x="42551" y="741451"/>
                </a:lnTo>
                <a:lnTo>
                  <a:pt x="60121" y="777062"/>
                </a:lnTo>
                <a:lnTo>
                  <a:pt x="65693" y="787908"/>
                </a:lnTo>
                <a:lnTo>
                  <a:pt x="72152" y="799782"/>
                </a:lnTo>
                <a:lnTo>
                  <a:pt x="79561" y="810628"/>
                </a:lnTo>
                <a:lnTo>
                  <a:pt x="86020" y="821524"/>
                </a:lnTo>
                <a:lnTo>
                  <a:pt x="93428" y="832421"/>
                </a:lnTo>
                <a:lnTo>
                  <a:pt x="100837" y="842289"/>
                </a:lnTo>
                <a:lnTo>
                  <a:pt x="108250" y="853173"/>
                </a:lnTo>
                <a:lnTo>
                  <a:pt x="141546" y="892708"/>
                </a:lnTo>
                <a:lnTo>
                  <a:pt x="198888" y="945095"/>
                </a:lnTo>
                <a:lnTo>
                  <a:pt x="230358" y="968832"/>
                </a:lnTo>
                <a:lnTo>
                  <a:pt x="240518" y="975766"/>
                </a:lnTo>
                <a:lnTo>
                  <a:pt x="251631" y="983640"/>
                </a:lnTo>
                <a:lnTo>
                  <a:pt x="262743" y="989596"/>
                </a:lnTo>
                <a:lnTo>
                  <a:pt x="274745" y="996530"/>
                </a:lnTo>
                <a:lnTo>
                  <a:pt x="285857" y="1002449"/>
                </a:lnTo>
                <a:lnTo>
                  <a:pt x="321964" y="1020229"/>
                </a:lnTo>
                <a:lnTo>
                  <a:pt x="358959" y="1035075"/>
                </a:lnTo>
                <a:lnTo>
                  <a:pt x="396894" y="1046911"/>
                </a:lnTo>
                <a:lnTo>
                  <a:pt x="409848" y="1049883"/>
                </a:lnTo>
                <a:lnTo>
                  <a:pt x="422789" y="1053846"/>
                </a:lnTo>
                <a:lnTo>
                  <a:pt x="436657" y="1055839"/>
                </a:lnTo>
                <a:lnTo>
                  <a:pt x="449599" y="1058786"/>
                </a:lnTo>
                <a:lnTo>
                  <a:pt x="490315" y="1064729"/>
                </a:lnTo>
                <a:lnTo>
                  <a:pt x="518090" y="1066698"/>
                </a:lnTo>
                <a:lnTo>
                  <a:pt x="574503" y="1066698"/>
                </a:lnTo>
                <a:lnTo>
                  <a:pt x="602265" y="1064729"/>
                </a:lnTo>
                <a:lnTo>
                  <a:pt x="630002" y="1060780"/>
                </a:lnTo>
                <a:lnTo>
                  <a:pt x="642943" y="1058786"/>
                </a:lnTo>
                <a:lnTo>
                  <a:pt x="656850" y="1056817"/>
                </a:lnTo>
                <a:lnTo>
                  <a:pt x="682758" y="1050874"/>
                </a:lnTo>
                <a:lnTo>
                  <a:pt x="734548" y="1035075"/>
                </a:lnTo>
                <a:lnTo>
                  <a:pt x="746575" y="1030109"/>
                </a:lnTo>
                <a:lnTo>
                  <a:pt x="759529" y="1025169"/>
                </a:lnTo>
                <a:lnTo>
                  <a:pt x="771556" y="1020229"/>
                </a:lnTo>
                <a:lnTo>
                  <a:pt x="783583" y="1014310"/>
                </a:lnTo>
                <a:lnTo>
                  <a:pt x="795610" y="1009370"/>
                </a:lnTo>
                <a:lnTo>
                  <a:pt x="806697" y="1002449"/>
                </a:lnTo>
                <a:lnTo>
                  <a:pt x="818737" y="996530"/>
                </a:lnTo>
                <a:lnTo>
                  <a:pt x="829849" y="989596"/>
                </a:lnTo>
                <a:lnTo>
                  <a:pt x="840949" y="983640"/>
                </a:lnTo>
                <a:lnTo>
                  <a:pt x="852036" y="975766"/>
                </a:lnTo>
                <a:lnTo>
                  <a:pt x="863149" y="968832"/>
                </a:lnTo>
                <a:lnTo>
                  <a:pt x="893667" y="945095"/>
                </a:lnTo>
                <a:lnTo>
                  <a:pt x="932516" y="911479"/>
                </a:lnTo>
                <a:lnTo>
                  <a:pt x="984345" y="853173"/>
                </a:lnTo>
                <a:lnTo>
                  <a:pt x="991749" y="842289"/>
                </a:lnTo>
                <a:lnTo>
                  <a:pt x="999128" y="832421"/>
                </a:lnTo>
                <a:lnTo>
                  <a:pt x="1013948" y="810628"/>
                </a:lnTo>
                <a:lnTo>
                  <a:pt x="1020400" y="799782"/>
                </a:lnTo>
                <a:lnTo>
                  <a:pt x="1026890" y="787908"/>
                </a:lnTo>
                <a:lnTo>
                  <a:pt x="1033354" y="777062"/>
                </a:lnTo>
                <a:lnTo>
                  <a:pt x="1038929" y="765187"/>
                </a:lnTo>
                <a:lnTo>
                  <a:pt x="1050016" y="741451"/>
                </a:lnTo>
                <a:lnTo>
                  <a:pt x="1054665" y="729576"/>
                </a:lnTo>
                <a:lnTo>
                  <a:pt x="1059287" y="716737"/>
                </a:lnTo>
                <a:lnTo>
                  <a:pt x="1063910" y="704862"/>
                </a:lnTo>
                <a:lnTo>
                  <a:pt x="1068520" y="692010"/>
                </a:lnTo>
                <a:lnTo>
                  <a:pt x="1072229" y="680173"/>
                </a:lnTo>
                <a:lnTo>
                  <a:pt x="1075937" y="667334"/>
                </a:lnTo>
                <a:lnTo>
                  <a:pt x="1078693" y="654443"/>
                </a:lnTo>
                <a:lnTo>
                  <a:pt x="1081487" y="641591"/>
                </a:lnTo>
                <a:lnTo>
                  <a:pt x="1084256" y="627761"/>
                </a:lnTo>
                <a:lnTo>
                  <a:pt x="1087926" y="602068"/>
                </a:lnTo>
                <a:lnTo>
                  <a:pt x="1089806" y="588238"/>
                </a:lnTo>
                <a:lnTo>
                  <a:pt x="1090720" y="574357"/>
                </a:lnTo>
                <a:lnTo>
                  <a:pt x="1091647" y="561517"/>
                </a:lnTo>
                <a:lnTo>
                  <a:pt x="1092600" y="547687"/>
                </a:lnTo>
                <a:lnTo>
                  <a:pt x="1092600" y="506158"/>
                </a:lnTo>
                <a:lnTo>
                  <a:pt x="1091647" y="493306"/>
                </a:lnTo>
                <a:lnTo>
                  <a:pt x="1089806" y="479475"/>
                </a:lnTo>
                <a:lnTo>
                  <a:pt x="1088878" y="465645"/>
                </a:lnTo>
                <a:lnTo>
                  <a:pt x="1086097" y="452805"/>
                </a:lnTo>
                <a:lnTo>
                  <a:pt x="1084256" y="439953"/>
                </a:lnTo>
                <a:lnTo>
                  <a:pt x="1081487" y="426072"/>
                </a:lnTo>
                <a:lnTo>
                  <a:pt x="1078693" y="413232"/>
                </a:lnTo>
                <a:lnTo>
                  <a:pt x="1075937" y="400380"/>
                </a:lnTo>
                <a:lnTo>
                  <a:pt x="1072229" y="387540"/>
                </a:lnTo>
                <a:lnTo>
                  <a:pt x="1068520" y="375653"/>
                </a:lnTo>
                <a:lnTo>
                  <a:pt x="1063910" y="362813"/>
                </a:lnTo>
                <a:lnTo>
                  <a:pt x="1059287" y="350977"/>
                </a:lnTo>
                <a:lnTo>
                  <a:pt x="1054665" y="338086"/>
                </a:lnTo>
                <a:lnTo>
                  <a:pt x="1050016" y="326250"/>
                </a:lnTo>
                <a:lnTo>
                  <a:pt x="1038929" y="302514"/>
                </a:lnTo>
                <a:lnTo>
                  <a:pt x="1033354" y="290652"/>
                </a:lnTo>
                <a:lnTo>
                  <a:pt x="1026890" y="279793"/>
                </a:lnTo>
                <a:lnTo>
                  <a:pt x="1020400" y="267931"/>
                </a:lnTo>
                <a:lnTo>
                  <a:pt x="1013948" y="257035"/>
                </a:lnTo>
                <a:lnTo>
                  <a:pt x="999128" y="235292"/>
                </a:lnTo>
                <a:lnTo>
                  <a:pt x="991749" y="225425"/>
                </a:lnTo>
                <a:lnTo>
                  <a:pt x="984345" y="214528"/>
                </a:lnTo>
                <a:lnTo>
                  <a:pt x="951045" y="175006"/>
                </a:lnTo>
                <a:lnTo>
                  <a:pt x="914038" y="139382"/>
                </a:lnTo>
                <a:lnTo>
                  <a:pt x="863149" y="98869"/>
                </a:lnTo>
                <a:lnTo>
                  <a:pt x="852036" y="91948"/>
                </a:lnTo>
                <a:lnTo>
                  <a:pt x="840949" y="84023"/>
                </a:lnTo>
                <a:lnTo>
                  <a:pt x="829849" y="78117"/>
                </a:lnTo>
                <a:lnTo>
                  <a:pt x="818737" y="71183"/>
                </a:lnTo>
                <a:lnTo>
                  <a:pt x="806697" y="65265"/>
                </a:lnTo>
                <a:lnTo>
                  <a:pt x="795610" y="58331"/>
                </a:lnTo>
                <a:lnTo>
                  <a:pt x="783583" y="53390"/>
                </a:lnTo>
                <a:lnTo>
                  <a:pt x="771556" y="47472"/>
                </a:lnTo>
                <a:lnTo>
                  <a:pt x="759529" y="42506"/>
                </a:lnTo>
                <a:lnTo>
                  <a:pt x="746575" y="37566"/>
                </a:lnTo>
                <a:lnTo>
                  <a:pt x="734548" y="32626"/>
                </a:lnTo>
                <a:lnTo>
                  <a:pt x="682758" y="16814"/>
                </a:lnTo>
                <a:lnTo>
                  <a:pt x="656850" y="10883"/>
                </a:lnTo>
                <a:lnTo>
                  <a:pt x="602265" y="2971"/>
                </a:lnTo>
                <a:lnTo>
                  <a:pt x="574503" y="1016"/>
                </a:lnTo>
                <a:close/>
              </a:path>
              <a:path w="1092835" h="1066800">
                <a:moveTo>
                  <a:pt x="546741" y="0"/>
                </a:moveTo>
                <a:lnTo>
                  <a:pt x="546741" y="1016"/>
                </a:lnTo>
                <a:lnTo>
                  <a:pt x="560635" y="1016"/>
                </a:lnTo>
                <a:lnTo>
                  <a:pt x="546741" y="0"/>
                </a:lnTo>
                <a:close/>
              </a:path>
            </a:pathLst>
          </a:custGeom>
          <a:solidFill>
            <a:srgbClr val="CCCCFF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86400" y="914400"/>
            <a:ext cx="1092835" cy="1066800"/>
          </a:xfrm>
          <a:custGeom>
            <a:avLst/>
            <a:gdLst/>
            <a:ahLst/>
            <a:cxnLst/>
            <a:rect l="l" t="t" r="r" b="b"/>
            <a:pathLst>
              <a:path w="1092835" h="1066800">
                <a:moveTo>
                  <a:pt x="546737" y="1014"/>
                </a:moveTo>
                <a:lnTo>
                  <a:pt x="532876" y="1014"/>
                </a:lnTo>
                <a:lnTo>
                  <a:pt x="518091" y="1014"/>
                </a:lnTo>
                <a:lnTo>
                  <a:pt x="504193" y="1988"/>
                </a:lnTo>
                <a:lnTo>
                  <a:pt x="490320" y="2963"/>
                </a:lnTo>
                <a:lnTo>
                  <a:pt x="477372" y="4965"/>
                </a:lnTo>
                <a:lnTo>
                  <a:pt x="463499" y="6928"/>
                </a:lnTo>
                <a:lnTo>
                  <a:pt x="449601" y="8890"/>
                </a:lnTo>
                <a:lnTo>
                  <a:pt x="436653" y="10879"/>
                </a:lnTo>
                <a:lnTo>
                  <a:pt x="422792" y="13856"/>
                </a:lnTo>
                <a:lnTo>
                  <a:pt x="409844" y="17807"/>
                </a:lnTo>
                <a:lnTo>
                  <a:pt x="396896" y="20758"/>
                </a:lnTo>
                <a:lnTo>
                  <a:pt x="358964" y="32625"/>
                </a:lnTo>
                <a:lnTo>
                  <a:pt x="321957" y="47470"/>
                </a:lnTo>
                <a:lnTo>
                  <a:pt x="285863" y="65265"/>
                </a:lnTo>
                <a:lnTo>
                  <a:pt x="262741" y="78107"/>
                </a:lnTo>
                <a:lnTo>
                  <a:pt x="251630" y="84021"/>
                </a:lnTo>
                <a:lnTo>
                  <a:pt x="240519" y="91937"/>
                </a:lnTo>
                <a:lnTo>
                  <a:pt x="230358" y="98865"/>
                </a:lnTo>
                <a:lnTo>
                  <a:pt x="219247" y="106781"/>
                </a:lnTo>
                <a:lnTo>
                  <a:pt x="179478" y="139381"/>
                </a:lnTo>
                <a:lnTo>
                  <a:pt x="141546" y="174997"/>
                </a:lnTo>
                <a:lnTo>
                  <a:pt x="124899" y="194780"/>
                </a:lnTo>
                <a:lnTo>
                  <a:pt x="116575" y="204646"/>
                </a:lnTo>
                <a:lnTo>
                  <a:pt x="108251" y="214525"/>
                </a:lnTo>
                <a:lnTo>
                  <a:pt x="100837" y="225417"/>
                </a:lnTo>
                <a:lnTo>
                  <a:pt x="93428" y="235283"/>
                </a:lnTo>
                <a:lnTo>
                  <a:pt x="86021" y="246176"/>
                </a:lnTo>
                <a:lnTo>
                  <a:pt x="79562" y="257029"/>
                </a:lnTo>
                <a:lnTo>
                  <a:pt x="72153" y="267922"/>
                </a:lnTo>
                <a:lnTo>
                  <a:pt x="65693" y="279790"/>
                </a:lnTo>
                <a:lnTo>
                  <a:pt x="60122" y="290643"/>
                </a:lnTo>
                <a:lnTo>
                  <a:pt x="53663" y="302511"/>
                </a:lnTo>
                <a:lnTo>
                  <a:pt x="37928" y="338087"/>
                </a:lnTo>
                <a:lnTo>
                  <a:pt x="24980" y="375652"/>
                </a:lnTo>
                <a:lnTo>
                  <a:pt x="20356" y="387533"/>
                </a:lnTo>
                <a:lnTo>
                  <a:pt x="17571" y="400375"/>
                </a:lnTo>
                <a:lnTo>
                  <a:pt x="13866" y="413231"/>
                </a:lnTo>
                <a:lnTo>
                  <a:pt x="11111" y="426073"/>
                </a:lnTo>
                <a:lnTo>
                  <a:pt x="8326" y="438928"/>
                </a:lnTo>
                <a:lnTo>
                  <a:pt x="6459" y="452798"/>
                </a:lnTo>
                <a:lnTo>
                  <a:pt x="4621" y="465640"/>
                </a:lnTo>
                <a:lnTo>
                  <a:pt x="2785" y="479470"/>
                </a:lnTo>
                <a:lnTo>
                  <a:pt x="1836" y="492326"/>
                </a:lnTo>
                <a:lnTo>
                  <a:pt x="918" y="506156"/>
                </a:lnTo>
                <a:lnTo>
                  <a:pt x="0" y="520012"/>
                </a:lnTo>
                <a:lnTo>
                  <a:pt x="0" y="533842"/>
                </a:lnTo>
                <a:lnTo>
                  <a:pt x="0" y="547686"/>
                </a:lnTo>
                <a:lnTo>
                  <a:pt x="918" y="561516"/>
                </a:lnTo>
                <a:lnTo>
                  <a:pt x="1836" y="575372"/>
                </a:lnTo>
                <a:lnTo>
                  <a:pt x="2785" y="588228"/>
                </a:lnTo>
                <a:lnTo>
                  <a:pt x="4621" y="602058"/>
                </a:lnTo>
                <a:lnTo>
                  <a:pt x="6459" y="614900"/>
                </a:lnTo>
                <a:lnTo>
                  <a:pt x="8326" y="628743"/>
                </a:lnTo>
                <a:lnTo>
                  <a:pt x="11111" y="641586"/>
                </a:lnTo>
                <a:lnTo>
                  <a:pt x="13866" y="654441"/>
                </a:lnTo>
                <a:lnTo>
                  <a:pt x="17571" y="667323"/>
                </a:lnTo>
                <a:lnTo>
                  <a:pt x="20356" y="680165"/>
                </a:lnTo>
                <a:lnTo>
                  <a:pt x="24980" y="692006"/>
                </a:lnTo>
                <a:lnTo>
                  <a:pt x="28683" y="704862"/>
                </a:lnTo>
                <a:lnTo>
                  <a:pt x="33306" y="717704"/>
                </a:lnTo>
                <a:lnTo>
                  <a:pt x="37928" y="729572"/>
                </a:lnTo>
                <a:lnTo>
                  <a:pt x="42551" y="741452"/>
                </a:lnTo>
                <a:lnTo>
                  <a:pt x="48091" y="753320"/>
                </a:lnTo>
                <a:lnTo>
                  <a:pt x="53663" y="765188"/>
                </a:lnTo>
                <a:lnTo>
                  <a:pt x="60122" y="777055"/>
                </a:lnTo>
                <a:lnTo>
                  <a:pt x="65693" y="787908"/>
                </a:lnTo>
                <a:lnTo>
                  <a:pt x="72153" y="799776"/>
                </a:lnTo>
                <a:lnTo>
                  <a:pt x="79562" y="810629"/>
                </a:lnTo>
                <a:lnTo>
                  <a:pt x="86021" y="821522"/>
                </a:lnTo>
                <a:lnTo>
                  <a:pt x="93428" y="832415"/>
                </a:lnTo>
                <a:lnTo>
                  <a:pt x="100837" y="842281"/>
                </a:lnTo>
                <a:lnTo>
                  <a:pt x="108251" y="853174"/>
                </a:lnTo>
                <a:lnTo>
                  <a:pt x="116575" y="863052"/>
                </a:lnTo>
                <a:lnTo>
                  <a:pt x="124899" y="872918"/>
                </a:lnTo>
                <a:lnTo>
                  <a:pt x="133222" y="882836"/>
                </a:lnTo>
                <a:lnTo>
                  <a:pt x="141546" y="892701"/>
                </a:lnTo>
                <a:lnTo>
                  <a:pt x="160044" y="911471"/>
                </a:lnTo>
                <a:lnTo>
                  <a:pt x="179478" y="928278"/>
                </a:lnTo>
                <a:lnTo>
                  <a:pt x="198888" y="945085"/>
                </a:lnTo>
                <a:lnTo>
                  <a:pt x="219247" y="960917"/>
                </a:lnTo>
                <a:lnTo>
                  <a:pt x="230358" y="968826"/>
                </a:lnTo>
                <a:lnTo>
                  <a:pt x="240519" y="975759"/>
                </a:lnTo>
                <a:lnTo>
                  <a:pt x="251630" y="983639"/>
                </a:lnTo>
                <a:lnTo>
                  <a:pt x="262741" y="989590"/>
                </a:lnTo>
                <a:lnTo>
                  <a:pt x="274752" y="996521"/>
                </a:lnTo>
                <a:lnTo>
                  <a:pt x="285863" y="1002440"/>
                </a:lnTo>
                <a:lnTo>
                  <a:pt x="297886" y="1008358"/>
                </a:lnTo>
                <a:lnTo>
                  <a:pt x="309922" y="1014309"/>
                </a:lnTo>
                <a:lnTo>
                  <a:pt x="321957" y="1020227"/>
                </a:lnTo>
                <a:lnTo>
                  <a:pt x="333980" y="1025165"/>
                </a:lnTo>
                <a:lnTo>
                  <a:pt x="345979" y="1030102"/>
                </a:lnTo>
                <a:lnTo>
                  <a:pt x="358964" y="1035071"/>
                </a:lnTo>
                <a:lnTo>
                  <a:pt x="370963" y="1039028"/>
                </a:lnTo>
                <a:lnTo>
                  <a:pt x="383936" y="1042985"/>
                </a:lnTo>
                <a:lnTo>
                  <a:pt x="396896" y="1046909"/>
                </a:lnTo>
                <a:lnTo>
                  <a:pt x="409844" y="1049884"/>
                </a:lnTo>
                <a:lnTo>
                  <a:pt x="422792" y="1053841"/>
                </a:lnTo>
                <a:lnTo>
                  <a:pt x="436653" y="1055835"/>
                </a:lnTo>
                <a:lnTo>
                  <a:pt x="449601" y="1058777"/>
                </a:lnTo>
                <a:lnTo>
                  <a:pt x="463499" y="1060773"/>
                </a:lnTo>
                <a:lnTo>
                  <a:pt x="476447" y="1062734"/>
                </a:lnTo>
                <a:lnTo>
                  <a:pt x="490320" y="1064728"/>
                </a:lnTo>
                <a:lnTo>
                  <a:pt x="504193" y="1065710"/>
                </a:lnTo>
                <a:lnTo>
                  <a:pt x="518091" y="1066691"/>
                </a:lnTo>
                <a:lnTo>
                  <a:pt x="531951" y="1066691"/>
                </a:lnTo>
                <a:lnTo>
                  <a:pt x="546737" y="1066691"/>
                </a:lnTo>
                <a:lnTo>
                  <a:pt x="560635" y="1066691"/>
                </a:lnTo>
                <a:lnTo>
                  <a:pt x="574508" y="1066691"/>
                </a:lnTo>
                <a:lnTo>
                  <a:pt x="588368" y="1065710"/>
                </a:lnTo>
                <a:lnTo>
                  <a:pt x="602266" y="1064728"/>
                </a:lnTo>
                <a:lnTo>
                  <a:pt x="616139" y="1062734"/>
                </a:lnTo>
                <a:lnTo>
                  <a:pt x="630000" y="1060773"/>
                </a:lnTo>
                <a:lnTo>
                  <a:pt x="642948" y="1058777"/>
                </a:lnTo>
                <a:lnTo>
                  <a:pt x="656846" y="1056816"/>
                </a:lnTo>
                <a:lnTo>
                  <a:pt x="669806" y="1053841"/>
                </a:lnTo>
                <a:lnTo>
                  <a:pt x="682754" y="1050865"/>
                </a:lnTo>
                <a:lnTo>
                  <a:pt x="695702" y="1046909"/>
                </a:lnTo>
                <a:lnTo>
                  <a:pt x="708651" y="1042985"/>
                </a:lnTo>
                <a:lnTo>
                  <a:pt x="721599" y="1039028"/>
                </a:lnTo>
                <a:lnTo>
                  <a:pt x="734547" y="1035071"/>
                </a:lnTo>
                <a:lnTo>
                  <a:pt x="746583" y="1030102"/>
                </a:lnTo>
                <a:lnTo>
                  <a:pt x="759531" y="1025165"/>
                </a:lnTo>
                <a:lnTo>
                  <a:pt x="771554" y="1020227"/>
                </a:lnTo>
                <a:lnTo>
                  <a:pt x="783590" y="1014309"/>
                </a:lnTo>
                <a:lnTo>
                  <a:pt x="795613" y="1009371"/>
                </a:lnTo>
                <a:lnTo>
                  <a:pt x="806699" y="1002440"/>
                </a:lnTo>
                <a:lnTo>
                  <a:pt x="818735" y="996521"/>
                </a:lnTo>
                <a:lnTo>
                  <a:pt x="829845" y="989590"/>
                </a:lnTo>
                <a:lnTo>
                  <a:pt x="840956" y="983639"/>
                </a:lnTo>
                <a:lnTo>
                  <a:pt x="852042" y="975759"/>
                </a:lnTo>
                <a:lnTo>
                  <a:pt x="863153" y="968826"/>
                </a:lnTo>
                <a:lnTo>
                  <a:pt x="873314" y="960917"/>
                </a:lnTo>
                <a:lnTo>
                  <a:pt x="893674" y="945085"/>
                </a:lnTo>
                <a:lnTo>
                  <a:pt x="914033" y="928278"/>
                </a:lnTo>
                <a:lnTo>
                  <a:pt x="932518" y="911471"/>
                </a:lnTo>
                <a:lnTo>
                  <a:pt x="951040" y="892701"/>
                </a:lnTo>
                <a:lnTo>
                  <a:pt x="959364" y="882836"/>
                </a:lnTo>
                <a:lnTo>
                  <a:pt x="967688" y="872918"/>
                </a:lnTo>
                <a:lnTo>
                  <a:pt x="976011" y="863052"/>
                </a:lnTo>
                <a:lnTo>
                  <a:pt x="984348" y="853174"/>
                </a:lnTo>
                <a:lnTo>
                  <a:pt x="991747" y="842281"/>
                </a:lnTo>
                <a:lnTo>
                  <a:pt x="999133" y="832415"/>
                </a:lnTo>
                <a:lnTo>
                  <a:pt x="1006532" y="821522"/>
                </a:lnTo>
                <a:lnTo>
                  <a:pt x="1013943" y="810629"/>
                </a:lnTo>
                <a:lnTo>
                  <a:pt x="1020405" y="799776"/>
                </a:lnTo>
                <a:lnTo>
                  <a:pt x="1026891" y="787908"/>
                </a:lnTo>
                <a:lnTo>
                  <a:pt x="1033353" y="777055"/>
                </a:lnTo>
                <a:lnTo>
                  <a:pt x="1038927" y="765188"/>
                </a:lnTo>
                <a:lnTo>
                  <a:pt x="1044464" y="753320"/>
                </a:lnTo>
                <a:lnTo>
                  <a:pt x="1050013" y="741452"/>
                </a:lnTo>
                <a:lnTo>
                  <a:pt x="1054662" y="729572"/>
                </a:lnTo>
                <a:lnTo>
                  <a:pt x="1059287" y="716729"/>
                </a:lnTo>
                <a:lnTo>
                  <a:pt x="1063911" y="704862"/>
                </a:lnTo>
                <a:lnTo>
                  <a:pt x="1068523" y="692006"/>
                </a:lnTo>
                <a:lnTo>
                  <a:pt x="1072235" y="680165"/>
                </a:lnTo>
                <a:lnTo>
                  <a:pt x="1075934" y="667323"/>
                </a:lnTo>
                <a:lnTo>
                  <a:pt x="1078696" y="654441"/>
                </a:lnTo>
                <a:lnTo>
                  <a:pt x="1081483" y="641586"/>
                </a:lnTo>
                <a:lnTo>
                  <a:pt x="1084258" y="627756"/>
                </a:lnTo>
                <a:lnTo>
                  <a:pt x="1086095" y="614900"/>
                </a:lnTo>
                <a:lnTo>
                  <a:pt x="1087933" y="602058"/>
                </a:lnTo>
                <a:lnTo>
                  <a:pt x="1089807" y="588228"/>
                </a:lnTo>
                <a:lnTo>
                  <a:pt x="1090720" y="574358"/>
                </a:lnTo>
                <a:lnTo>
                  <a:pt x="1091645" y="561516"/>
                </a:lnTo>
                <a:lnTo>
                  <a:pt x="1092594" y="547686"/>
                </a:lnTo>
                <a:lnTo>
                  <a:pt x="1092594" y="533842"/>
                </a:lnTo>
                <a:lnTo>
                  <a:pt x="1092594" y="520012"/>
                </a:lnTo>
                <a:lnTo>
                  <a:pt x="1092594" y="506156"/>
                </a:lnTo>
                <a:lnTo>
                  <a:pt x="1091645" y="493300"/>
                </a:lnTo>
                <a:lnTo>
                  <a:pt x="1089807" y="479470"/>
                </a:lnTo>
                <a:lnTo>
                  <a:pt x="1088882" y="465640"/>
                </a:lnTo>
                <a:lnTo>
                  <a:pt x="1086095" y="452798"/>
                </a:lnTo>
                <a:lnTo>
                  <a:pt x="1084258" y="439942"/>
                </a:lnTo>
                <a:lnTo>
                  <a:pt x="1081483" y="426073"/>
                </a:lnTo>
                <a:lnTo>
                  <a:pt x="1078696" y="413231"/>
                </a:lnTo>
                <a:lnTo>
                  <a:pt x="1075934" y="400375"/>
                </a:lnTo>
                <a:lnTo>
                  <a:pt x="1072235" y="387533"/>
                </a:lnTo>
                <a:lnTo>
                  <a:pt x="1068523" y="375652"/>
                </a:lnTo>
                <a:lnTo>
                  <a:pt x="1063911" y="362810"/>
                </a:lnTo>
                <a:lnTo>
                  <a:pt x="1059287" y="350969"/>
                </a:lnTo>
                <a:lnTo>
                  <a:pt x="1054662" y="338087"/>
                </a:lnTo>
                <a:lnTo>
                  <a:pt x="1050013" y="326246"/>
                </a:lnTo>
                <a:lnTo>
                  <a:pt x="1044464" y="314378"/>
                </a:lnTo>
                <a:lnTo>
                  <a:pt x="1038927" y="302511"/>
                </a:lnTo>
                <a:lnTo>
                  <a:pt x="1033353" y="290643"/>
                </a:lnTo>
                <a:lnTo>
                  <a:pt x="1026891" y="279790"/>
                </a:lnTo>
                <a:lnTo>
                  <a:pt x="1020405" y="267922"/>
                </a:lnTo>
                <a:lnTo>
                  <a:pt x="1013943" y="257029"/>
                </a:lnTo>
                <a:lnTo>
                  <a:pt x="1006532" y="246176"/>
                </a:lnTo>
                <a:lnTo>
                  <a:pt x="999133" y="235283"/>
                </a:lnTo>
                <a:lnTo>
                  <a:pt x="991747" y="225417"/>
                </a:lnTo>
                <a:lnTo>
                  <a:pt x="984348" y="214525"/>
                </a:lnTo>
                <a:lnTo>
                  <a:pt x="976011" y="204646"/>
                </a:lnTo>
                <a:lnTo>
                  <a:pt x="967688" y="194780"/>
                </a:lnTo>
                <a:lnTo>
                  <a:pt x="959364" y="184862"/>
                </a:lnTo>
                <a:lnTo>
                  <a:pt x="951040" y="174997"/>
                </a:lnTo>
                <a:lnTo>
                  <a:pt x="932518" y="157202"/>
                </a:lnTo>
                <a:lnTo>
                  <a:pt x="914033" y="139381"/>
                </a:lnTo>
                <a:lnTo>
                  <a:pt x="893674" y="122574"/>
                </a:lnTo>
                <a:lnTo>
                  <a:pt x="873314" y="106781"/>
                </a:lnTo>
                <a:lnTo>
                  <a:pt x="863153" y="98865"/>
                </a:lnTo>
                <a:lnTo>
                  <a:pt x="852042" y="91937"/>
                </a:lnTo>
                <a:lnTo>
                  <a:pt x="840956" y="84021"/>
                </a:lnTo>
                <a:lnTo>
                  <a:pt x="829845" y="78107"/>
                </a:lnTo>
                <a:lnTo>
                  <a:pt x="818735" y="71179"/>
                </a:lnTo>
                <a:lnTo>
                  <a:pt x="806699" y="65265"/>
                </a:lnTo>
                <a:lnTo>
                  <a:pt x="795613" y="58323"/>
                </a:lnTo>
                <a:lnTo>
                  <a:pt x="783590" y="53384"/>
                </a:lnTo>
                <a:lnTo>
                  <a:pt x="771554" y="47470"/>
                </a:lnTo>
                <a:lnTo>
                  <a:pt x="759531" y="42504"/>
                </a:lnTo>
                <a:lnTo>
                  <a:pt x="746583" y="37565"/>
                </a:lnTo>
                <a:lnTo>
                  <a:pt x="734547" y="32625"/>
                </a:lnTo>
                <a:lnTo>
                  <a:pt x="721599" y="28674"/>
                </a:lnTo>
                <a:lnTo>
                  <a:pt x="708651" y="24709"/>
                </a:lnTo>
                <a:lnTo>
                  <a:pt x="695702" y="20758"/>
                </a:lnTo>
                <a:lnTo>
                  <a:pt x="682754" y="16806"/>
                </a:lnTo>
                <a:lnTo>
                  <a:pt x="669806" y="13856"/>
                </a:lnTo>
                <a:lnTo>
                  <a:pt x="656846" y="10879"/>
                </a:lnTo>
                <a:lnTo>
                  <a:pt x="642948" y="8890"/>
                </a:lnTo>
                <a:lnTo>
                  <a:pt x="630000" y="6928"/>
                </a:lnTo>
                <a:lnTo>
                  <a:pt x="616139" y="4965"/>
                </a:lnTo>
                <a:lnTo>
                  <a:pt x="602266" y="2963"/>
                </a:lnTo>
                <a:lnTo>
                  <a:pt x="588368" y="1988"/>
                </a:lnTo>
                <a:lnTo>
                  <a:pt x="574508" y="1014"/>
                </a:lnTo>
                <a:lnTo>
                  <a:pt x="560635" y="1014"/>
                </a:lnTo>
                <a:lnTo>
                  <a:pt x="546737" y="0"/>
                </a:lnTo>
              </a:path>
            </a:pathLst>
          </a:custGeom>
          <a:ln w="3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38800" y="1066800"/>
            <a:ext cx="763225" cy="8057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332047" y="982775"/>
            <a:ext cx="1168400" cy="1170940"/>
          </a:xfrm>
          <a:custGeom>
            <a:avLst/>
            <a:gdLst/>
            <a:ahLst/>
            <a:cxnLst/>
            <a:rect l="l" t="t" r="r" b="b"/>
            <a:pathLst>
              <a:path w="1168400" h="1170939">
                <a:moveTo>
                  <a:pt x="583971" y="0"/>
                </a:moveTo>
                <a:lnTo>
                  <a:pt x="536075" y="1940"/>
                </a:lnTo>
                <a:lnTo>
                  <a:pt x="489245" y="7663"/>
                </a:lnTo>
                <a:lnTo>
                  <a:pt x="443632" y="17016"/>
                </a:lnTo>
                <a:lnTo>
                  <a:pt x="399387" y="29848"/>
                </a:lnTo>
                <a:lnTo>
                  <a:pt x="356658" y="46010"/>
                </a:lnTo>
                <a:lnTo>
                  <a:pt x="315598" y="65350"/>
                </a:lnTo>
                <a:lnTo>
                  <a:pt x="276355" y="87718"/>
                </a:lnTo>
                <a:lnTo>
                  <a:pt x="239080" y="112962"/>
                </a:lnTo>
                <a:lnTo>
                  <a:pt x="203924" y="140932"/>
                </a:lnTo>
                <a:lnTo>
                  <a:pt x="171037" y="171478"/>
                </a:lnTo>
                <a:lnTo>
                  <a:pt x="140568" y="204448"/>
                </a:lnTo>
                <a:lnTo>
                  <a:pt x="112669" y="239692"/>
                </a:lnTo>
                <a:lnTo>
                  <a:pt x="87489" y="277059"/>
                </a:lnTo>
                <a:lnTo>
                  <a:pt x="65179" y="316398"/>
                </a:lnTo>
                <a:lnTo>
                  <a:pt x="45889" y="357558"/>
                </a:lnTo>
                <a:lnTo>
                  <a:pt x="29770" y="400390"/>
                </a:lnTo>
                <a:lnTo>
                  <a:pt x="16971" y="444741"/>
                </a:lnTo>
                <a:lnTo>
                  <a:pt x="7642" y="490461"/>
                </a:lnTo>
                <a:lnTo>
                  <a:pt x="1935" y="537400"/>
                </a:lnTo>
                <a:lnTo>
                  <a:pt x="0" y="585406"/>
                </a:lnTo>
                <a:lnTo>
                  <a:pt x="1935" y="633418"/>
                </a:lnTo>
                <a:lnTo>
                  <a:pt x="7642" y="680360"/>
                </a:lnTo>
                <a:lnTo>
                  <a:pt x="16971" y="726082"/>
                </a:lnTo>
                <a:lnTo>
                  <a:pt x="29770" y="770434"/>
                </a:lnTo>
                <a:lnTo>
                  <a:pt x="45889" y="813265"/>
                </a:lnTo>
                <a:lnTo>
                  <a:pt x="65179" y="854424"/>
                </a:lnTo>
                <a:lnTo>
                  <a:pt x="87489" y="893761"/>
                </a:lnTo>
                <a:lnTo>
                  <a:pt x="112669" y="931125"/>
                </a:lnTo>
                <a:lnTo>
                  <a:pt x="140568" y="966365"/>
                </a:lnTo>
                <a:lnTo>
                  <a:pt x="171037" y="999331"/>
                </a:lnTo>
                <a:lnTo>
                  <a:pt x="203924" y="1029873"/>
                </a:lnTo>
                <a:lnTo>
                  <a:pt x="239080" y="1057839"/>
                </a:lnTo>
                <a:lnTo>
                  <a:pt x="276355" y="1083079"/>
                </a:lnTo>
                <a:lnTo>
                  <a:pt x="315598" y="1105442"/>
                </a:lnTo>
                <a:lnTo>
                  <a:pt x="356658" y="1124778"/>
                </a:lnTo>
                <a:lnTo>
                  <a:pt x="399387" y="1140936"/>
                </a:lnTo>
                <a:lnTo>
                  <a:pt x="443632" y="1153765"/>
                </a:lnTo>
                <a:lnTo>
                  <a:pt x="489245" y="1163116"/>
                </a:lnTo>
                <a:lnTo>
                  <a:pt x="536075" y="1168837"/>
                </a:lnTo>
                <a:lnTo>
                  <a:pt x="583971" y="1170777"/>
                </a:lnTo>
                <a:lnTo>
                  <a:pt x="631872" y="1168837"/>
                </a:lnTo>
                <a:lnTo>
                  <a:pt x="678706" y="1163116"/>
                </a:lnTo>
                <a:lnTo>
                  <a:pt x="724323" y="1153765"/>
                </a:lnTo>
                <a:lnTo>
                  <a:pt x="768571" y="1140936"/>
                </a:lnTo>
                <a:lnTo>
                  <a:pt x="811301" y="1124778"/>
                </a:lnTo>
                <a:lnTo>
                  <a:pt x="852364" y="1105442"/>
                </a:lnTo>
                <a:lnTo>
                  <a:pt x="891607" y="1083079"/>
                </a:lnTo>
                <a:lnTo>
                  <a:pt x="928882" y="1057839"/>
                </a:lnTo>
                <a:lnTo>
                  <a:pt x="964039" y="1029873"/>
                </a:lnTo>
                <a:lnTo>
                  <a:pt x="996926" y="999331"/>
                </a:lnTo>
                <a:lnTo>
                  <a:pt x="1027394" y="966365"/>
                </a:lnTo>
                <a:lnTo>
                  <a:pt x="1055292" y="931125"/>
                </a:lnTo>
                <a:lnTo>
                  <a:pt x="1080471" y="893761"/>
                </a:lnTo>
                <a:lnTo>
                  <a:pt x="1102780" y="854424"/>
                </a:lnTo>
                <a:lnTo>
                  <a:pt x="1122069" y="813265"/>
                </a:lnTo>
                <a:lnTo>
                  <a:pt x="1138187" y="770434"/>
                </a:lnTo>
                <a:lnTo>
                  <a:pt x="1150985" y="726082"/>
                </a:lnTo>
                <a:lnTo>
                  <a:pt x="1160313" y="680360"/>
                </a:lnTo>
                <a:lnTo>
                  <a:pt x="1166019" y="633418"/>
                </a:lnTo>
                <a:lnTo>
                  <a:pt x="1167955" y="585406"/>
                </a:lnTo>
                <a:lnTo>
                  <a:pt x="1166019" y="537400"/>
                </a:lnTo>
                <a:lnTo>
                  <a:pt x="1160313" y="490461"/>
                </a:lnTo>
                <a:lnTo>
                  <a:pt x="1150985" y="444741"/>
                </a:lnTo>
                <a:lnTo>
                  <a:pt x="1138187" y="400390"/>
                </a:lnTo>
                <a:lnTo>
                  <a:pt x="1122069" y="357558"/>
                </a:lnTo>
                <a:lnTo>
                  <a:pt x="1102780" y="316398"/>
                </a:lnTo>
                <a:lnTo>
                  <a:pt x="1080471" y="277059"/>
                </a:lnTo>
                <a:lnTo>
                  <a:pt x="1055292" y="239692"/>
                </a:lnTo>
                <a:lnTo>
                  <a:pt x="1027394" y="204448"/>
                </a:lnTo>
                <a:lnTo>
                  <a:pt x="996926" y="171478"/>
                </a:lnTo>
                <a:lnTo>
                  <a:pt x="964039" y="140932"/>
                </a:lnTo>
                <a:lnTo>
                  <a:pt x="928882" y="112962"/>
                </a:lnTo>
                <a:lnTo>
                  <a:pt x="891607" y="87718"/>
                </a:lnTo>
                <a:lnTo>
                  <a:pt x="852364" y="65350"/>
                </a:lnTo>
                <a:lnTo>
                  <a:pt x="811301" y="46010"/>
                </a:lnTo>
                <a:lnTo>
                  <a:pt x="768571" y="29848"/>
                </a:lnTo>
                <a:lnTo>
                  <a:pt x="724323" y="17016"/>
                </a:lnTo>
                <a:lnTo>
                  <a:pt x="678706" y="7663"/>
                </a:lnTo>
                <a:lnTo>
                  <a:pt x="631872" y="1940"/>
                </a:lnTo>
                <a:lnTo>
                  <a:pt x="583971" y="0"/>
                </a:lnTo>
                <a:close/>
              </a:path>
            </a:pathLst>
          </a:custGeom>
          <a:solidFill>
            <a:srgbClr val="FFFF00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332044" y="982774"/>
            <a:ext cx="1168400" cy="1170940"/>
          </a:xfrm>
          <a:custGeom>
            <a:avLst/>
            <a:gdLst/>
            <a:ahLst/>
            <a:cxnLst/>
            <a:rect l="l" t="t" r="r" b="b"/>
            <a:pathLst>
              <a:path w="1168400" h="1170939">
                <a:moveTo>
                  <a:pt x="583974" y="0"/>
                </a:moveTo>
                <a:lnTo>
                  <a:pt x="536077" y="1940"/>
                </a:lnTo>
                <a:lnTo>
                  <a:pt x="489247" y="7663"/>
                </a:lnTo>
                <a:lnTo>
                  <a:pt x="443634" y="17016"/>
                </a:lnTo>
                <a:lnTo>
                  <a:pt x="399388" y="29848"/>
                </a:lnTo>
                <a:lnTo>
                  <a:pt x="356659" y="46010"/>
                </a:lnTo>
                <a:lnTo>
                  <a:pt x="315598" y="65351"/>
                </a:lnTo>
                <a:lnTo>
                  <a:pt x="276355" y="87718"/>
                </a:lnTo>
                <a:lnTo>
                  <a:pt x="239080" y="112963"/>
                </a:lnTo>
                <a:lnTo>
                  <a:pt x="203924" y="140934"/>
                </a:lnTo>
                <a:lnTo>
                  <a:pt x="171036" y="171480"/>
                </a:lnTo>
                <a:lnTo>
                  <a:pt x="140568" y="204450"/>
                </a:lnTo>
                <a:lnTo>
                  <a:pt x="112669" y="239695"/>
                </a:lnTo>
                <a:lnTo>
                  <a:pt x="87489" y="277062"/>
                </a:lnTo>
                <a:lnTo>
                  <a:pt x="65179" y="316402"/>
                </a:lnTo>
                <a:lnTo>
                  <a:pt x="45889" y="357563"/>
                </a:lnTo>
                <a:lnTo>
                  <a:pt x="29770" y="400395"/>
                </a:lnTo>
                <a:lnTo>
                  <a:pt x="16971" y="444747"/>
                </a:lnTo>
                <a:lnTo>
                  <a:pt x="7642" y="490468"/>
                </a:lnTo>
                <a:lnTo>
                  <a:pt x="1935" y="537408"/>
                </a:lnTo>
                <a:lnTo>
                  <a:pt x="0" y="585415"/>
                </a:lnTo>
                <a:lnTo>
                  <a:pt x="1935" y="633426"/>
                </a:lnTo>
                <a:lnTo>
                  <a:pt x="7642" y="680367"/>
                </a:lnTo>
                <a:lnTo>
                  <a:pt x="16971" y="726089"/>
                </a:lnTo>
                <a:lnTo>
                  <a:pt x="29770" y="770440"/>
                </a:lnTo>
                <a:lnTo>
                  <a:pt x="45889" y="813270"/>
                </a:lnTo>
                <a:lnTo>
                  <a:pt x="65179" y="854429"/>
                </a:lnTo>
                <a:lnTo>
                  <a:pt x="87489" y="893765"/>
                </a:lnTo>
                <a:lnTo>
                  <a:pt x="112669" y="931129"/>
                </a:lnTo>
                <a:lnTo>
                  <a:pt x="140568" y="966369"/>
                </a:lnTo>
                <a:lnTo>
                  <a:pt x="171036" y="999334"/>
                </a:lnTo>
                <a:lnTo>
                  <a:pt x="203924" y="1029876"/>
                </a:lnTo>
                <a:lnTo>
                  <a:pt x="239080" y="1057841"/>
                </a:lnTo>
                <a:lnTo>
                  <a:pt x="276355" y="1083081"/>
                </a:lnTo>
                <a:lnTo>
                  <a:pt x="315598" y="1105444"/>
                </a:lnTo>
                <a:lnTo>
                  <a:pt x="356659" y="1124780"/>
                </a:lnTo>
                <a:lnTo>
                  <a:pt x="399388" y="1140938"/>
                </a:lnTo>
                <a:lnTo>
                  <a:pt x="443634" y="1153768"/>
                </a:lnTo>
                <a:lnTo>
                  <a:pt x="489247" y="1163118"/>
                </a:lnTo>
                <a:lnTo>
                  <a:pt x="536077" y="1168839"/>
                </a:lnTo>
                <a:lnTo>
                  <a:pt x="583974" y="1170779"/>
                </a:lnTo>
                <a:lnTo>
                  <a:pt x="631875" y="1168839"/>
                </a:lnTo>
                <a:lnTo>
                  <a:pt x="678708" y="1163118"/>
                </a:lnTo>
                <a:lnTo>
                  <a:pt x="724323" y="1153768"/>
                </a:lnTo>
                <a:lnTo>
                  <a:pt x="768571" y="1140938"/>
                </a:lnTo>
                <a:lnTo>
                  <a:pt x="811301" y="1124780"/>
                </a:lnTo>
                <a:lnTo>
                  <a:pt x="852362" y="1105444"/>
                </a:lnTo>
                <a:lnTo>
                  <a:pt x="891605" y="1083081"/>
                </a:lnTo>
                <a:lnTo>
                  <a:pt x="928880" y="1057841"/>
                </a:lnTo>
                <a:lnTo>
                  <a:pt x="964035" y="1029876"/>
                </a:lnTo>
                <a:lnTo>
                  <a:pt x="996922" y="999334"/>
                </a:lnTo>
                <a:lnTo>
                  <a:pt x="1027389" y="966369"/>
                </a:lnTo>
                <a:lnTo>
                  <a:pt x="1055287" y="931129"/>
                </a:lnTo>
                <a:lnTo>
                  <a:pt x="1080466" y="893765"/>
                </a:lnTo>
                <a:lnTo>
                  <a:pt x="1102775" y="854429"/>
                </a:lnTo>
                <a:lnTo>
                  <a:pt x="1122063" y="813270"/>
                </a:lnTo>
                <a:lnTo>
                  <a:pt x="1138182" y="770440"/>
                </a:lnTo>
                <a:lnTo>
                  <a:pt x="1150980" y="726089"/>
                </a:lnTo>
                <a:lnTo>
                  <a:pt x="1160307" y="680367"/>
                </a:lnTo>
                <a:lnTo>
                  <a:pt x="1166014" y="633426"/>
                </a:lnTo>
                <a:lnTo>
                  <a:pt x="1167949" y="585415"/>
                </a:lnTo>
                <a:lnTo>
                  <a:pt x="1166014" y="537408"/>
                </a:lnTo>
                <a:lnTo>
                  <a:pt x="1160307" y="490468"/>
                </a:lnTo>
                <a:lnTo>
                  <a:pt x="1150980" y="444747"/>
                </a:lnTo>
                <a:lnTo>
                  <a:pt x="1138182" y="400395"/>
                </a:lnTo>
                <a:lnTo>
                  <a:pt x="1122063" y="357563"/>
                </a:lnTo>
                <a:lnTo>
                  <a:pt x="1102775" y="316402"/>
                </a:lnTo>
                <a:lnTo>
                  <a:pt x="1080466" y="277062"/>
                </a:lnTo>
                <a:lnTo>
                  <a:pt x="1055287" y="239695"/>
                </a:lnTo>
                <a:lnTo>
                  <a:pt x="1027389" y="204450"/>
                </a:lnTo>
                <a:lnTo>
                  <a:pt x="996922" y="171480"/>
                </a:lnTo>
                <a:lnTo>
                  <a:pt x="964035" y="140934"/>
                </a:lnTo>
                <a:lnTo>
                  <a:pt x="928880" y="112963"/>
                </a:lnTo>
                <a:lnTo>
                  <a:pt x="891605" y="87718"/>
                </a:lnTo>
                <a:lnTo>
                  <a:pt x="852362" y="65351"/>
                </a:lnTo>
                <a:lnTo>
                  <a:pt x="811301" y="46010"/>
                </a:lnTo>
                <a:lnTo>
                  <a:pt x="768571" y="29848"/>
                </a:lnTo>
                <a:lnTo>
                  <a:pt x="724323" y="17016"/>
                </a:lnTo>
                <a:lnTo>
                  <a:pt x="678708" y="7663"/>
                </a:lnTo>
                <a:lnTo>
                  <a:pt x="631875" y="1940"/>
                </a:lnTo>
                <a:lnTo>
                  <a:pt x="583974" y="0"/>
                </a:lnTo>
                <a:close/>
              </a:path>
            </a:pathLst>
          </a:custGeom>
          <a:ln w="386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439400" y="1143000"/>
            <a:ext cx="917785" cy="8449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332047" y="982775"/>
            <a:ext cx="1168400" cy="1170940"/>
          </a:xfrm>
          <a:custGeom>
            <a:avLst/>
            <a:gdLst/>
            <a:ahLst/>
            <a:cxnLst/>
            <a:rect l="l" t="t" r="r" b="b"/>
            <a:pathLst>
              <a:path w="1168400" h="1170939">
                <a:moveTo>
                  <a:pt x="583971" y="0"/>
                </a:moveTo>
                <a:lnTo>
                  <a:pt x="536075" y="1940"/>
                </a:lnTo>
                <a:lnTo>
                  <a:pt x="489245" y="7663"/>
                </a:lnTo>
                <a:lnTo>
                  <a:pt x="443632" y="17016"/>
                </a:lnTo>
                <a:lnTo>
                  <a:pt x="399387" y="29848"/>
                </a:lnTo>
                <a:lnTo>
                  <a:pt x="356658" y="46010"/>
                </a:lnTo>
                <a:lnTo>
                  <a:pt x="315598" y="65350"/>
                </a:lnTo>
                <a:lnTo>
                  <a:pt x="276355" y="87718"/>
                </a:lnTo>
                <a:lnTo>
                  <a:pt x="239080" y="112962"/>
                </a:lnTo>
                <a:lnTo>
                  <a:pt x="203924" y="140932"/>
                </a:lnTo>
                <a:lnTo>
                  <a:pt x="171037" y="171478"/>
                </a:lnTo>
                <a:lnTo>
                  <a:pt x="140568" y="204448"/>
                </a:lnTo>
                <a:lnTo>
                  <a:pt x="112669" y="239692"/>
                </a:lnTo>
                <a:lnTo>
                  <a:pt x="87489" y="277059"/>
                </a:lnTo>
                <a:lnTo>
                  <a:pt x="65179" y="316398"/>
                </a:lnTo>
                <a:lnTo>
                  <a:pt x="45889" y="357558"/>
                </a:lnTo>
                <a:lnTo>
                  <a:pt x="29770" y="400390"/>
                </a:lnTo>
                <a:lnTo>
                  <a:pt x="16971" y="444741"/>
                </a:lnTo>
                <a:lnTo>
                  <a:pt x="7642" y="490461"/>
                </a:lnTo>
                <a:lnTo>
                  <a:pt x="1935" y="537400"/>
                </a:lnTo>
                <a:lnTo>
                  <a:pt x="0" y="585406"/>
                </a:lnTo>
                <a:lnTo>
                  <a:pt x="1935" y="633418"/>
                </a:lnTo>
                <a:lnTo>
                  <a:pt x="7642" y="680360"/>
                </a:lnTo>
                <a:lnTo>
                  <a:pt x="16971" y="726082"/>
                </a:lnTo>
                <a:lnTo>
                  <a:pt x="29770" y="770434"/>
                </a:lnTo>
                <a:lnTo>
                  <a:pt x="45889" y="813265"/>
                </a:lnTo>
                <a:lnTo>
                  <a:pt x="65179" y="854424"/>
                </a:lnTo>
                <a:lnTo>
                  <a:pt x="87489" y="893761"/>
                </a:lnTo>
                <a:lnTo>
                  <a:pt x="112669" y="931125"/>
                </a:lnTo>
                <a:lnTo>
                  <a:pt x="140568" y="966365"/>
                </a:lnTo>
                <a:lnTo>
                  <a:pt x="171037" y="999331"/>
                </a:lnTo>
                <a:lnTo>
                  <a:pt x="203924" y="1029873"/>
                </a:lnTo>
                <a:lnTo>
                  <a:pt x="239080" y="1057839"/>
                </a:lnTo>
                <a:lnTo>
                  <a:pt x="276355" y="1083079"/>
                </a:lnTo>
                <a:lnTo>
                  <a:pt x="315598" y="1105442"/>
                </a:lnTo>
                <a:lnTo>
                  <a:pt x="356658" y="1124778"/>
                </a:lnTo>
                <a:lnTo>
                  <a:pt x="399387" y="1140936"/>
                </a:lnTo>
                <a:lnTo>
                  <a:pt x="443632" y="1153765"/>
                </a:lnTo>
                <a:lnTo>
                  <a:pt x="489245" y="1163116"/>
                </a:lnTo>
                <a:lnTo>
                  <a:pt x="536075" y="1168837"/>
                </a:lnTo>
                <a:lnTo>
                  <a:pt x="583971" y="1170777"/>
                </a:lnTo>
                <a:lnTo>
                  <a:pt x="631872" y="1168837"/>
                </a:lnTo>
                <a:lnTo>
                  <a:pt x="678706" y="1163116"/>
                </a:lnTo>
                <a:lnTo>
                  <a:pt x="724323" y="1153765"/>
                </a:lnTo>
                <a:lnTo>
                  <a:pt x="768571" y="1140936"/>
                </a:lnTo>
                <a:lnTo>
                  <a:pt x="811301" y="1124778"/>
                </a:lnTo>
                <a:lnTo>
                  <a:pt x="852364" y="1105442"/>
                </a:lnTo>
                <a:lnTo>
                  <a:pt x="891607" y="1083079"/>
                </a:lnTo>
                <a:lnTo>
                  <a:pt x="928882" y="1057839"/>
                </a:lnTo>
                <a:lnTo>
                  <a:pt x="964039" y="1029873"/>
                </a:lnTo>
                <a:lnTo>
                  <a:pt x="996926" y="999331"/>
                </a:lnTo>
                <a:lnTo>
                  <a:pt x="1027394" y="966365"/>
                </a:lnTo>
                <a:lnTo>
                  <a:pt x="1055292" y="931125"/>
                </a:lnTo>
                <a:lnTo>
                  <a:pt x="1080471" y="893761"/>
                </a:lnTo>
                <a:lnTo>
                  <a:pt x="1102780" y="854424"/>
                </a:lnTo>
                <a:lnTo>
                  <a:pt x="1122069" y="813265"/>
                </a:lnTo>
                <a:lnTo>
                  <a:pt x="1138187" y="770434"/>
                </a:lnTo>
                <a:lnTo>
                  <a:pt x="1150985" y="726082"/>
                </a:lnTo>
                <a:lnTo>
                  <a:pt x="1160313" y="680360"/>
                </a:lnTo>
                <a:lnTo>
                  <a:pt x="1166019" y="633418"/>
                </a:lnTo>
                <a:lnTo>
                  <a:pt x="1167955" y="585406"/>
                </a:lnTo>
                <a:lnTo>
                  <a:pt x="1166019" y="537400"/>
                </a:lnTo>
                <a:lnTo>
                  <a:pt x="1160313" y="490461"/>
                </a:lnTo>
                <a:lnTo>
                  <a:pt x="1150985" y="444741"/>
                </a:lnTo>
                <a:lnTo>
                  <a:pt x="1138187" y="400390"/>
                </a:lnTo>
                <a:lnTo>
                  <a:pt x="1122069" y="357558"/>
                </a:lnTo>
                <a:lnTo>
                  <a:pt x="1102780" y="316398"/>
                </a:lnTo>
                <a:lnTo>
                  <a:pt x="1080471" y="277059"/>
                </a:lnTo>
                <a:lnTo>
                  <a:pt x="1055292" y="239692"/>
                </a:lnTo>
                <a:lnTo>
                  <a:pt x="1027394" y="204448"/>
                </a:lnTo>
                <a:lnTo>
                  <a:pt x="996926" y="171478"/>
                </a:lnTo>
                <a:lnTo>
                  <a:pt x="964039" y="140932"/>
                </a:lnTo>
                <a:lnTo>
                  <a:pt x="928882" y="112962"/>
                </a:lnTo>
                <a:lnTo>
                  <a:pt x="891607" y="87718"/>
                </a:lnTo>
                <a:lnTo>
                  <a:pt x="852364" y="65350"/>
                </a:lnTo>
                <a:lnTo>
                  <a:pt x="811301" y="46010"/>
                </a:lnTo>
                <a:lnTo>
                  <a:pt x="768571" y="29848"/>
                </a:lnTo>
                <a:lnTo>
                  <a:pt x="724323" y="17016"/>
                </a:lnTo>
                <a:lnTo>
                  <a:pt x="678706" y="7663"/>
                </a:lnTo>
                <a:lnTo>
                  <a:pt x="631872" y="1940"/>
                </a:lnTo>
                <a:lnTo>
                  <a:pt x="583971" y="0"/>
                </a:lnTo>
                <a:close/>
              </a:path>
            </a:pathLst>
          </a:custGeom>
          <a:solidFill>
            <a:srgbClr val="FFFF00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332044" y="982774"/>
            <a:ext cx="1168400" cy="1170940"/>
          </a:xfrm>
          <a:custGeom>
            <a:avLst/>
            <a:gdLst/>
            <a:ahLst/>
            <a:cxnLst/>
            <a:rect l="l" t="t" r="r" b="b"/>
            <a:pathLst>
              <a:path w="1168400" h="1170939">
                <a:moveTo>
                  <a:pt x="583974" y="0"/>
                </a:moveTo>
                <a:lnTo>
                  <a:pt x="536077" y="1940"/>
                </a:lnTo>
                <a:lnTo>
                  <a:pt x="489247" y="7663"/>
                </a:lnTo>
                <a:lnTo>
                  <a:pt x="443634" y="17016"/>
                </a:lnTo>
                <a:lnTo>
                  <a:pt x="399388" y="29848"/>
                </a:lnTo>
                <a:lnTo>
                  <a:pt x="356659" y="46010"/>
                </a:lnTo>
                <a:lnTo>
                  <a:pt x="315598" y="65351"/>
                </a:lnTo>
                <a:lnTo>
                  <a:pt x="276355" y="87718"/>
                </a:lnTo>
                <a:lnTo>
                  <a:pt x="239080" y="112963"/>
                </a:lnTo>
                <a:lnTo>
                  <a:pt x="203924" y="140934"/>
                </a:lnTo>
                <a:lnTo>
                  <a:pt x="171036" y="171480"/>
                </a:lnTo>
                <a:lnTo>
                  <a:pt x="140568" y="204450"/>
                </a:lnTo>
                <a:lnTo>
                  <a:pt x="112669" y="239695"/>
                </a:lnTo>
                <a:lnTo>
                  <a:pt x="87489" y="277062"/>
                </a:lnTo>
                <a:lnTo>
                  <a:pt x="65179" y="316402"/>
                </a:lnTo>
                <a:lnTo>
                  <a:pt x="45889" y="357563"/>
                </a:lnTo>
                <a:lnTo>
                  <a:pt x="29770" y="400395"/>
                </a:lnTo>
                <a:lnTo>
                  <a:pt x="16971" y="444747"/>
                </a:lnTo>
                <a:lnTo>
                  <a:pt x="7642" y="490468"/>
                </a:lnTo>
                <a:lnTo>
                  <a:pt x="1935" y="537408"/>
                </a:lnTo>
                <a:lnTo>
                  <a:pt x="0" y="585415"/>
                </a:lnTo>
                <a:lnTo>
                  <a:pt x="1935" y="633426"/>
                </a:lnTo>
                <a:lnTo>
                  <a:pt x="7642" y="680367"/>
                </a:lnTo>
                <a:lnTo>
                  <a:pt x="16971" y="726089"/>
                </a:lnTo>
                <a:lnTo>
                  <a:pt x="29770" y="770440"/>
                </a:lnTo>
                <a:lnTo>
                  <a:pt x="45889" y="813270"/>
                </a:lnTo>
                <a:lnTo>
                  <a:pt x="65179" y="854429"/>
                </a:lnTo>
                <a:lnTo>
                  <a:pt x="87489" y="893765"/>
                </a:lnTo>
                <a:lnTo>
                  <a:pt x="112669" y="931129"/>
                </a:lnTo>
                <a:lnTo>
                  <a:pt x="140568" y="966369"/>
                </a:lnTo>
                <a:lnTo>
                  <a:pt x="171036" y="999334"/>
                </a:lnTo>
                <a:lnTo>
                  <a:pt x="203924" y="1029876"/>
                </a:lnTo>
                <a:lnTo>
                  <a:pt x="239080" y="1057841"/>
                </a:lnTo>
                <a:lnTo>
                  <a:pt x="276355" y="1083081"/>
                </a:lnTo>
                <a:lnTo>
                  <a:pt x="315598" y="1105444"/>
                </a:lnTo>
                <a:lnTo>
                  <a:pt x="356659" y="1124780"/>
                </a:lnTo>
                <a:lnTo>
                  <a:pt x="399388" y="1140938"/>
                </a:lnTo>
                <a:lnTo>
                  <a:pt x="443634" y="1153768"/>
                </a:lnTo>
                <a:lnTo>
                  <a:pt x="489247" y="1163118"/>
                </a:lnTo>
                <a:lnTo>
                  <a:pt x="536077" y="1168839"/>
                </a:lnTo>
                <a:lnTo>
                  <a:pt x="583974" y="1170779"/>
                </a:lnTo>
                <a:lnTo>
                  <a:pt x="631875" y="1168839"/>
                </a:lnTo>
                <a:lnTo>
                  <a:pt x="678708" y="1163118"/>
                </a:lnTo>
                <a:lnTo>
                  <a:pt x="724323" y="1153768"/>
                </a:lnTo>
                <a:lnTo>
                  <a:pt x="768571" y="1140938"/>
                </a:lnTo>
                <a:lnTo>
                  <a:pt x="811301" y="1124780"/>
                </a:lnTo>
                <a:lnTo>
                  <a:pt x="852362" y="1105444"/>
                </a:lnTo>
                <a:lnTo>
                  <a:pt x="891605" y="1083081"/>
                </a:lnTo>
                <a:lnTo>
                  <a:pt x="928880" y="1057841"/>
                </a:lnTo>
                <a:lnTo>
                  <a:pt x="964035" y="1029876"/>
                </a:lnTo>
                <a:lnTo>
                  <a:pt x="996922" y="999334"/>
                </a:lnTo>
                <a:lnTo>
                  <a:pt x="1027389" y="966369"/>
                </a:lnTo>
                <a:lnTo>
                  <a:pt x="1055287" y="931129"/>
                </a:lnTo>
                <a:lnTo>
                  <a:pt x="1080466" y="893765"/>
                </a:lnTo>
                <a:lnTo>
                  <a:pt x="1102775" y="854429"/>
                </a:lnTo>
                <a:lnTo>
                  <a:pt x="1122063" y="813270"/>
                </a:lnTo>
                <a:lnTo>
                  <a:pt x="1138182" y="770440"/>
                </a:lnTo>
                <a:lnTo>
                  <a:pt x="1150980" y="726089"/>
                </a:lnTo>
                <a:lnTo>
                  <a:pt x="1160307" y="680367"/>
                </a:lnTo>
                <a:lnTo>
                  <a:pt x="1166014" y="633426"/>
                </a:lnTo>
                <a:lnTo>
                  <a:pt x="1167949" y="585415"/>
                </a:lnTo>
                <a:lnTo>
                  <a:pt x="1166014" y="537408"/>
                </a:lnTo>
                <a:lnTo>
                  <a:pt x="1160307" y="490468"/>
                </a:lnTo>
                <a:lnTo>
                  <a:pt x="1150980" y="444747"/>
                </a:lnTo>
                <a:lnTo>
                  <a:pt x="1138182" y="400395"/>
                </a:lnTo>
                <a:lnTo>
                  <a:pt x="1122063" y="357563"/>
                </a:lnTo>
                <a:lnTo>
                  <a:pt x="1102775" y="316402"/>
                </a:lnTo>
                <a:lnTo>
                  <a:pt x="1080466" y="277062"/>
                </a:lnTo>
                <a:lnTo>
                  <a:pt x="1055287" y="239695"/>
                </a:lnTo>
                <a:lnTo>
                  <a:pt x="1027389" y="204450"/>
                </a:lnTo>
                <a:lnTo>
                  <a:pt x="996922" y="171480"/>
                </a:lnTo>
                <a:lnTo>
                  <a:pt x="964035" y="140934"/>
                </a:lnTo>
                <a:lnTo>
                  <a:pt x="928880" y="112963"/>
                </a:lnTo>
                <a:lnTo>
                  <a:pt x="891605" y="87718"/>
                </a:lnTo>
                <a:lnTo>
                  <a:pt x="852362" y="65351"/>
                </a:lnTo>
                <a:lnTo>
                  <a:pt x="811301" y="46010"/>
                </a:lnTo>
                <a:lnTo>
                  <a:pt x="768571" y="29848"/>
                </a:lnTo>
                <a:lnTo>
                  <a:pt x="724323" y="17016"/>
                </a:lnTo>
                <a:lnTo>
                  <a:pt x="678708" y="7663"/>
                </a:lnTo>
                <a:lnTo>
                  <a:pt x="631875" y="1940"/>
                </a:lnTo>
                <a:lnTo>
                  <a:pt x="583974" y="0"/>
                </a:lnTo>
                <a:close/>
              </a:path>
            </a:pathLst>
          </a:custGeom>
          <a:ln w="386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439400" y="1143000"/>
            <a:ext cx="917785" cy="8449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789051"/>
            <a:ext cx="12190615" cy="837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0"/>
            <a:ext cx="12192000" cy="789305"/>
          </a:xfrm>
          <a:custGeom>
            <a:avLst/>
            <a:gdLst/>
            <a:ahLst/>
            <a:cxnLst/>
            <a:rect l="l" t="t" r="r" b="b"/>
            <a:pathLst>
              <a:path w="12192000" h="789305">
                <a:moveTo>
                  <a:pt x="0" y="789056"/>
                </a:moveTo>
                <a:lnTo>
                  <a:pt x="12192000" y="789056"/>
                </a:lnTo>
                <a:lnTo>
                  <a:pt x="12192000" y="0"/>
                </a:lnTo>
                <a:lnTo>
                  <a:pt x="0" y="0"/>
                </a:lnTo>
                <a:lnTo>
                  <a:pt x="0" y="789056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0"/>
            <a:ext cx="12192000" cy="789305"/>
          </a:xfrm>
          <a:custGeom>
            <a:avLst/>
            <a:gdLst/>
            <a:ahLst/>
            <a:cxnLst/>
            <a:rect l="l" t="t" r="r" b="b"/>
            <a:pathLst>
              <a:path w="12192000" h="789305">
                <a:moveTo>
                  <a:pt x="0" y="0"/>
                </a:moveTo>
                <a:lnTo>
                  <a:pt x="12191991" y="0"/>
                </a:lnTo>
                <a:lnTo>
                  <a:pt x="12191991" y="789055"/>
                </a:lnTo>
                <a:lnTo>
                  <a:pt x="0" y="789055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988466" y="183705"/>
            <a:ext cx="1029525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5" dirty="0"/>
              <a:t>Sample Learning Objectives </a:t>
            </a:r>
            <a:r>
              <a:rPr sz="2600" dirty="0"/>
              <a:t>| </a:t>
            </a:r>
            <a:r>
              <a:rPr sz="2600" spc="-5" dirty="0"/>
              <a:t>Through attending </a:t>
            </a:r>
            <a:r>
              <a:rPr sz="2600" dirty="0"/>
              <a:t>this event, </a:t>
            </a:r>
            <a:r>
              <a:rPr sz="2600" spc="-5" dirty="0"/>
              <a:t>participants</a:t>
            </a:r>
            <a:r>
              <a:rPr sz="2600" spc="105" dirty="0"/>
              <a:t> </a:t>
            </a:r>
            <a:r>
              <a:rPr sz="2600" spc="-5" dirty="0"/>
              <a:t>will:</a:t>
            </a:r>
            <a:endParaRPr sz="2600"/>
          </a:p>
        </p:txBody>
      </p:sp>
      <p:sp>
        <p:nvSpPr>
          <p:cNvPr id="30" name="object 22"/>
          <p:cNvSpPr txBox="1"/>
          <p:nvPr/>
        </p:nvSpPr>
        <p:spPr>
          <a:xfrm>
            <a:off x="152400" y="2209800"/>
            <a:ext cx="3962400" cy="522322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200"/>
              </a:spcBef>
            </a:pPr>
            <a:r>
              <a:rPr sz="1500" b="1" spc="-5" dirty="0">
                <a:solidFill>
                  <a:srgbClr val="E46C0A"/>
                </a:solidFill>
                <a:latin typeface="Calibri"/>
                <a:cs typeface="Calibri"/>
              </a:rPr>
              <a:t>Think:</a:t>
            </a:r>
            <a:endParaRPr sz="1500" dirty="0">
              <a:latin typeface="Calibri"/>
              <a:cs typeface="Calibri"/>
            </a:endParaRPr>
          </a:p>
          <a:p>
            <a:pPr marL="190500" indent="-1778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90500" algn="l"/>
              </a:tabLst>
            </a:pPr>
            <a:r>
              <a:rPr sz="1500" dirty="0" smtClean="0">
                <a:solidFill>
                  <a:srgbClr val="E46C0A"/>
                </a:solidFill>
                <a:latin typeface="Calibri"/>
                <a:cs typeface="Calibri"/>
              </a:rPr>
              <a:t>I </a:t>
            </a:r>
            <a:r>
              <a:rPr sz="1500" spc="-5" dirty="0" smtClean="0">
                <a:solidFill>
                  <a:srgbClr val="E46C0A"/>
                </a:solidFill>
                <a:latin typeface="Calibri"/>
                <a:cs typeface="Calibri"/>
              </a:rPr>
              <a:t>understand impact of my own interpersonal style on</a:t>
            </a:r>
            <a:r>
              <a:rPr sz="1500" spc="40" dirty="0" smtClean="0">
                <a:solidFill>
                  <a:srgbClr val="E46C0A"/>
                </a:solidFill>
                <a:latin typeface="Calibri"/>
                <a:cs typeface="Calibri"/>
              </a:rPr>
              <a:t> </a:t>
            </a:r>
            <a:r>
              <a:rPr sz="1500" spc="-5" dirty="0" smtClean="0">
                <a:solidFill>
                  <a:srgbClr val="E46C0A"/>
                </a:solidFill>
                <a:latin typeface="Calibri"/>
                <a:cs typeface="Calibri"/>
              </a:rPr>
              <a:t>others</a:t>
            </a:r>
            <a:endParaRPr sz="1500" dirty="0" smtClean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184150" algn="l"/>
              </a:tabLst>
            </a:pPr>
            <a:r>
              <a:rPr sz="1500" dirty="0" smtClean="0">
                <a:solidFill>
                  <a:srgbClr val="E46C0A"/>
                </a:solidFill>
                <a:latin typeface="Calibri"/>
                <a:cs typeface="Calibri"/>
              </a:rPr>
              <a:t>I can </a:t>
            </a:r>
            <a:r>
              <a:rPr sz="1500" spc="-5" dirty="0" smtClean="0">
                <a:solidFill>
                  <a:srgbClr val="E46C0A"/>
                </a:solidFill>
                <a:latin typeface="Calibri"/>
                <a:cs typeface="Calibri"/>
              </a:rPr>
              <a:t>demonstrate sensitivity </a:t>
            </a:r>
            <a:r>
              <a:rPr sz="1500" dirty="0" smtClean="0">
                <a:solidFill>
                  <a:srgbClr val="E46C0A"/>
                </a:solidFill>
                <a:latin typeface="Calibri"/>
                <a:cs typeface="Calibri"/>
              </a:rPr>
              <a:t>to </a:t>
            </a:r>
            <a:r>
              <a:rPr sz="1500" spc="-5" dirty="0" smtClean="0">
                <a:solidFill>
                  <a:srgbClr val="E46C0A"/>
                </a:solidFill>
                <a:latin typeface="Calibri"/>
                <a:cs typeface="Calibri"/>
              </a:rPr>
              <a:t>challenges, motives </a:t>
            </a:r>
            <a:r>
              <a:rPr sz="1500" dirty="0" smtClean="0">
                <a:solidFill>
                  <a:srgbClr val="E46C0A"/>
                </a:solidFill>
                <a:latin typeface="Calibri"/>
                <a:cs typeface="Calibri"/>
              </a:rPr>
              <a:t>and </a:t>
            </a:r>
            <a:r>
              <a:rPr sz="1500" spc="-5" dirty="0" smtClean="0">
                <a:solidFill>
                  <a:srgbClr val="E46C0A"/>
                </a:solidFill>
                <a:latin typeface="Calibri"/>
                <a:cs typeface="Calibri"/>
              </a:rPr>
              <a:t>objectives of</a:t>
            </a:r>
            <a:r>
              <a:rPr sz="1500" spc="30" dirty="0" smtClean="0">
                <a:solidFill>
                  <a:srgbClr val="E46C0A"/>
                </a:solidFill>
                <a:latin typeface="Calibri"/>
                <a:cs typeface="Calibri"/>
              </a:rPr>
              <a:t> </a:t>
            </a:r>
            <a:r>
              <a:rPr sz="1500" spc="-5" dirty="0" smtClean="0">
                <a:solidFill>
                  <a:srgbClr val="E46C0A"/>
                </a:solidFill>
                <a:latin typeface="Calibri"/>
                <a:cs typeface="Calibri"/>
              </a:rPr>
              <a:t>others.</a:t>
            </a:r>
            <a:endParaRPr sz="1500" dirty="0" smtClean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184150" algn="l"/>
              </a:tabLst>
            </a:pPr>
            <a:r>
              <a:rPr sz="1500" dirty="0" smtClean="0">
                <a:solidFill>
                  <a:srgbClr val="E46C0A"/>
                </a:solidFill>
                <a:latin typeface="Calibri"/>
                <a:cs typeface="Calibri"/>
              </a:rPr>
              <a:t>I can build </a:t>
            </a:r>
            <a:r>
              <a:rPr sz="1500" spc="-5" dirty="0" smtClean="0">
                <a:solidFill>
                  <a:srgbClr val="E46C0A"/>
                </a:solidFill>
                <a:latin typeface="Calibri"/>
                <a:cs typeface="Calibri"/>
              </a:rPr>
              <a:t>strong relationships across internal </a:t>
            </a:r>
            <a:r>
              <a:rPr sz="1500" dirty="0" smtClean="0">
                <a:solidFill>
                  <a:srgbClr val="E46C0A"/>
                </a:solidFill>
                <a:latin typeface="Calibri"/>
                <a:cs typeface="Calibri"/>
              </a:rPr>
              <a:t>and </a:t>
            </a:r>
            <a:r>
              <a:rPr sz="1500" spc="-5" dirty="0" smtClean="0">
                <a:solidFill>
                  <a:srgbClr val="E46C0A"/>
                </a:solidFill>
                <a:latin typeface="Calibri"/>
                <a:cs typeface="Calibri"/>
              </a:rPr>
              <a:t>external stakeholder</a:t>
            </a:r>
            <a:r>
              <a:rPr sz="1500" spc="35" dirty="0" smtClean="0">
                <a:solidFill>
                  <a:srgbClr val="E46C0A"/>
                </a:solidFill>
                <a:latin typeface="Calibri"/>
                <a:cs typeface="Calibri"/>
              </a:rPr>
              <a:t> </a:t>
            </a:r>
            <a:r>
              <a:rPr sz="1500" spc="-5" dirty="0" smtClean="0">
                <a:solidFill>
                  <a:srgbClr val="E46C0A"/>
                </a:solidFill>
                <a:latin typeface="Calibri"/>
                <a:cs typeface="Calibri"/>
              </a:rPr>
              <a:t>groups</a:t>
            </a:r>
            <a:endParaRPr sz="1500" dirty="0" smtClean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184150" algn="l"/>
              </a:tabLst>
            </a:pPr>
            <a:r>
              <a:rPr sz="1500" dirty="0" smtClean="0">
                <a:solidFill>
                  <a:srgbClr val="E46C0A"/>
                </a:solidFill>
                <a:latin typeface="Calibri"/>
                <a:cs typeface="Calibri"/>
              </a:rPr>
              <a:t>I </a:t>
            </a:r>
            <a:r>
              <a:rPr sz="1500" spc="-5" dirty="0" smtClean="0">
                <a:solidFill>
                  <a:srgbClr val="E46C0A"/>
                </a:solidFill>
                <a:latin typeface="Calibri"/>
                <a:cs typeface="Calibri"/>
              </a:rPr>
              <a:t>should strive </a:t>
            </a:r>
            <a:r>
              <a:rPr sz="1500" dirty="0" smtClean="0">
                <a:solidFill>
                  <a:srgbClr val="E46C0A"/>
                </a:solidFill>
                <a:latin typeface="Calibri"/>
                <a:cs typeface="Calibri"/>
              </a:rPr>
              <a:t>to </a:t>
            </a:r>
            <a:r>
              <a:rPr sz="1500" spc="-5" dirty="0" smtClean="0">
                <a:solidFill>
                  <a:srgbClr val="E46C0A"/>
                </a:solidFill>
                <a:latin typeface="Calibri"/>
                <a:cs typeface="Calibri"/>
              </a:rPr>
              <a:t>integrate views of others </a:t>
            </a:r>
            <a:r>
              <a:rPr sz="1500" dirty="0" smtClean="0">
                <a:solidFill>
                  <a:srgbClr val="E46C0A"/>
                </a:solidFill>
                <a:latin typeface="Calibri"/>
                <a:cs typeface="Calibri"/>
              </a:rPr>
              <a:t>to </a:t>
            </a:r>
            <a:r>
              <a:rPr sz="1500" spc="-5" dirty="0" smtClean="0">
                <a:solidFill>
                  <a:srgbClr val="E46C0A"/>
                </a:solidFill>
                <a:latin typeface="Calibri"/>
                <a:cs typeface="Calibri"/>
              </a:rPr>
              <a:t>create collective/win-win solutions </a:t>
            </a:r>
            <a:r>
              <a:rPr sz="1500" dirty="0" smtClean="0">
                <a:solidFill>
                  <a:srgbClr val="E46C0A"/>
                </a:solidFill>
                <a:latin typeface="Calibri"/>
                <a:cs typeface="Calibri"/>
              </a:rPr>
              <a:t>and </a:t>
            </a:r>
            <a:r>
              <a:rPr sz="1500" spc="-5" dirty="0" smtClean="0">
                <a:solidFill>
                  <a:srgbClr val="E46C0A"/>
                </a:solidFill>
                <a:latin typeface="Calibri"/>
                <a:cs typeface="Calibri"/>
              </a:rPr>
              <a:t>foster</a:t>
            </a:r>
            <a:r>
              <a:rPr sz="1500" spc="225" dirty="0" smtClean="0">
                <a:solidFill>
                  <a:srgbClr val="E46C0A"/>
                </a:solidFill>
                <a:latin typeface="Calibri"/>
                <a:cs typeface="Calibri"/>
              </a:rPr>
              <a:t> </a:t>
            </a:r>
            <a:r>
              <a:rPr sz="1500" spc="-5" dirty="0" smtClean="0">
                <a:solidFill>
                  <a:srgbClr val="E46C0A"/>
                </a:solidFill>
                <a:latin typeface="Calibri"/>
                <a:cs typeface="Calibri"/>
              </a:rPr>
              <a:t>collaboration</a:t>
            </a:r>
            <a:endParaRPr lang="en-US" sz="1500" spc="-5" dirty="0" smtClean="0">
              <a:solidFill>
                <a:srgbClr val="E46C0A"/>
              </a:solidFill>
              <a:latin typeface="Calibri"/>
              <a:cs typeface="Calibri"/>
            </a:endParaRPr>
          </a:p>
          <a:p>
            <a:pPr marL="292100" marR="5080" indent="-279400">
              <a:lnSpc>
                <a:spcPts val="2000"/>
              </a:lnSpc>
              <a:buClr>
                <a:srgbClr val="E46C0A"/>
              </a:buClr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lang="en-US" sz="1500" dirty="0">
                <a:solidFill>
                  <a:srgbClr val="EB8104"/>
                </a:solidFill>
                <a:cs typeface="Calibri"/>
              </a:rPr>
              <a:t>I </a:t>
            </a:r>
            <a:r>
              <a:rPr lang="en-US" sz="1500" spc="-10" dirty="0">
                <a:solidFill>
                  <a:srgbClr val="EB8104"/>
                </a:solidFill>
                <a:cs typeface="Calibri"/>
              </a:rPr>
              <a:t>am going </a:t>
            </a:r>
            <a:r>
              <a:rPr lang="en-US" sz="1500" spc="-5" dirty="0">
                <a:solidFill>
                  <a:srgbClr val="EB8104"/>
                </a:solidFill>
                <a:cs typeface="Calibri"/>
              </a:rPr>
              <a:t>to </a:t>
            </a:r>
            <a:r>
              <a:rPr lang="en-US" sz="1500" spc="-15" dirty="0">
                <a:solidFill>
                  <a:srgbClr val="EB8104"/>
                </a:solidFill>
                <a:cs typeface="Calibri"/>
              </a:rPr>
              <a:t>provide necessary </a:t>
            </a:r>
            <a:r>
              <a:rPr lang="en-US" sz="1500" spc="-5" dirty="0">
                <a:solidFill>
                  <a:srgbClr val="E46C0A"/>
                </a:solidFill>
                <a:cs typeface="Calibri"/>
              </a:rPr>
              <a:t>support, </a:t>
            </a:r>
            <a:r>
              <a:rPr lang="en-US" sz="1500" dirty="0">
                <a:solidFill>
                  <a:srgbClr val="E46C0A"/>
                </a:solidFill>
                <a:cs typeface="Calibri"/>
              </a:rPr>
              <a:t>guidance to </a:t>
            </a:r>
            <a:r>
              <a:rPr lang="en-US" sz="1500" spc="-5" dirty="0">
                <a:solidFill>
                  <a:srgbClr val="E46C0A"/>
                </a:solidFill>
                <a:cs typeface="Calibri"/>
              </a:rPr>
              <a:t>teams </a:t>
            </a:r>
            <a:r>
              <a:rPr lang="en-US" sz="1500" dirty="0">
                <a:solidFill>
                  <a:srgbClr val="E46C0A"/>
                </a:solidFill>
                <a:cs typeface="Calibri"/>
              </a:rPr>
              <a:t>to </a:t>
            </a:r>
            <a:r>
              <a:rPr lang="en-US" sz="1500" spc="-5" dirty="0">
                <a:solidFill>
                  <a:srgbClr val="E46C0A"/>
                </a:solidFill>
                <a:cs typeface="Calibri"/>
              </a:rPr>
              <a:t>navigate roadblocks </a:t>
            </a:r>
            <a:r>
              <a:rPr lang="en-US" sz="1500" dirty="0">
                <a:solidFill>
                  <a:srgbClr val="E46C0A"/>
                </a:solidFill>
                <a:cs typeface="Calibri"/>
              </a:rPr>
              <a:t>and </a:t>
            </a:r>
            <a:r>
              <a:rPr lang="en-US" sz="1500" spc="-5" dirty="0">
                <a:solidFill>
                  <a:srgbClr val="E46C0A"/>
                </a:solidFill>
                <a:cs typeface="Calibri"/>
              </a:rPr>
              <a:t>focus on organizational  goals</a:t>
            </a:r>
            <a:endParaRPr lang="en-US" sz="1500" dirty="0">
              <a:cs typeface="Calibri"/>
            </a:endParaRPr>
          </a:p>
          <a:p>
            <a:pPr marL="292100" indent="-279400">
              <a:lnSpc>
                <a:spcPct val="100000"/>
              </a:lnSpc>
              <a:spcBef>
                <a:spcPts val="100"/>
              </a:spcBef>
              <a:buClr>
                <a:srgbClr val="E46C0A"/>
              </a:buClr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lang="en-US" sz="1500" spc="-10" dirty="0">
                <a:solidFill>
                  <a:srgbClr val="EB8104"/>
                </a:solidFill>
                <a:cs typeface="Calibri"/>
              </a:rPr>
              <a:t>Its important </a:t>
            </a:r>
            <a:r>
              <a:rPr lang="en-US" sz="1500" spc="-5" dirty="0">
                <a:solidFill>
                  <a:srgbClr val="EB8104"/>
                </a:solidFill>
                <a:cs typeface="Calibri"/>
              </a:rPr>
              <a:t>to </a:t>
            </a:r>
            <a:r>
              <a:rPr lang="en-US" sz="1500" spc="-5" dirty="0">
                <a:solidFill>
                  <a:srgbClr val="E46C0A"/>
                </a:solidFill>
                <a:cs typeface="Calibri"/>
              </a:rPr>
              <a:t>recognize contributions of others </a:t>
            </a:r>
            <a:r>
              <a:rPr lang="en-US" sz="1500" dirty="0">
                <a:solidFill>
                  <a:srgbClr val="E46C0A"/>
                </a:solidFill>
                <a:cs typeface="Calibri"/>
              </a:rPr>
              <a:t>and </a:t>
            </a:r>
            <a:r>
              <a:rPr lang="en-US" sz="1500" spc="-5" dirty="0">
                <a:solidFill>
                  <a:srgbClr val="E46C0A"/>
                </a:solidFill>
                <a:cs typeface="Calibri"/>
              </a:rPr>
              <a:t>provides development</a:t>
            </a:r>
            <a:r>
              <a:rPr lang="en-US" sz="1500" dirty="0">
                <a:solidFill>
                  <a:srgbClr val="E46C0A"/>
                </a:solidFill>
                <a:cs typeface="Calibri"/>
              </a:rPr>
              <a:t> </a:t>
            </a:r>
            <a:r>
              <a:rPr lang="en-US" sz="1500" spc="-5" dirty="0">
                <a:solidFill>
                  <a:srgbClr val="E46C0A"/>
                </a:solidFill>
                <a:cs typeface="Calibri"/>
              </a:rPr>
              <a:t>opportunities</a:t>
            </a:r>
            <a:endParaRPr lang="en-US" sz="1500" dirty="0">
              <a:cs typeface="Calibri"/>
            </a:endParaRPr>
          </a:p>
          <a:p>
            <a:pPr marL="292100" indent="-279400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lang="en-US" sz="1500" dirty="0">
                <a:solidFill>
                  <a:srgbClr val="E46C0A"/>
                </a:solidFill>
                <a:cs typeface="Calibri"/>
              </a:rPr>
              <a:t>I </a:t>
            </a:r>
            <a:r>
              <a:rPr lang="en-US" sz="1500" spc="-5" dirty="0">
                <a:solidFill>
                  <a:srgbClr val="E46C0A"/>
                </a:solidFill>
                <a:cs typeface="Calibri"/>
              </a:rPr>
              <a:t>must motivate </a:t>
            </a:r>
            <a:r>
              <a:rPr lang="en-US" sz="1500" dirty="0">
                <a:solidFill>
                  <a:srgbClr val="E46C0A"/>
                </a:solidFill>
                <a:cs typeface="Calibri"/>
              </a:rPr>
              <a:t>and </a:t>
            </a:r>
            <a:r>
              <a:rPr lang="en-US" sz="1500" spc="-5" dirty="0">
                <a:solidFill>
                  <a:srgbClr val="E46C0A"/>
                </a:solidFill>
                <a:cs typeface="Calibri"/>
              </a:rPr>
              <a:t>empower teams with necessary authority </a:t>
            </a:r>
            <a:r>
              <a:rPr lang="en-US" sz="1500" dirty="0">
                <a:solidFill>
                  <a:srgbClr val="E46C0A"/>
                </a:solidFill>
                <a:cs typeface="Calibri"/>
              </a:rPr>
              <a:t>to </a:t>
            </a:r>
            <a:r>
              <a:rPr lang="en-US" sz="1500" spc="-5" dirty="0">
                <a:solidFill>
                  <a:srgbClr val="E46C0A"/>
                </a:solidFill>
                <a:cs typeface="Calibri"/>
              </a:rPr>
              <a:t>take</a:t>
            </a:r>
            <a:r>
              <a:rPr lang="en-US" sz="1500" spc="35" dirty="0">
                <a:solidFill>
                  <a:srgbClr val="E46C0A"/>
                </a:solidFill>
                <a:cs typeface="Calibri"/>
              </a:rPr>
              <a:t> </a:t>
            </a:r>
            <a:r>
              <a:rPr lang="en-US" sz="1500" spc="-5" dirty="0">
                <a:solidFill>
                  <a:srgbClr val="E46C0A"/>
                </a:solidFill>
                <a:cs typeface="Calibri"/>
              </a:rPr>
              <a:t>decisions</a:t>
            </a:r>
            <a:endParaRPr lang="en-US" sz="1500" dirty="0"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184150" algn="l"/>
              </a:tabLst>
            </a:pPr>
            <a:endParaRPr sz="1500" dirty="0" smtClean="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E46C0A"/>
              </a:buClr>
              <a:buFont typeface="Arial"/>
              <a:buChar char="•"/>
            </a:pP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E46C0A"/>
              </a:buClr>
              <a:buFont typeface="Arial"/>
              <a:buChar char="•"/>
            </a:pPr>
            <a:endParaRPr sz="1950" dirty="0">
              <a:latin typeface="Times New Roman"/>
              <a:cs typeface="Times New Roman"/>
            </a:endParaRPr>
          </a:p>
        </p:txBody>
      </p:sp>
      <p:sp>
        <p:nvSpPr>
          <p:cNvPr id="34" name="object 23"/>
          <p:cNvSpPr txBox="1"/>
          <p:nvPr/>
        </p:nvSpPr>
        <p:spPr>
          <a:xfrm>
            <a:off x="4953000" y="2362200"/>
            <a:ext cx="2738120" cy="201337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28600">
              <a:lnSpc>
                <a:spcPct val="100000"/>
              </a:lnSpc>
              <a:spcBef>
                <a:spcPts val="200"/>
              </a:spcBef>
            </a:pPr>
            <a:r>
              <a:rPr sz="1500" b="1" spc="-5" dirty="0">
                <a:solidFill>
                  <a:srgbClr val="5409A4"/>
                </a:solidFill>
                <a:latin typeface="Calibri"/>
                <a:cs typeface="Calibri"/>
              </a:rPr>
              <a:t>Feel:</a:t>
            </a:r>
            <a:endParaRPr sz="1500" dirty="0">
              <a:latin typeface="Calibri"/>
              <a:cs typeface="Calibri"/>
            </a:endParaRPr>
          </a:p>
          <a:p>
            <a:pPr marL="190500" indent="-177800">
              <a:lnSpc>
                <a:spcPct val="100000"/>
              </a:lnSpc>
              <a:spcBef>
                <a:spcPts val="100"/>
              </a:spcBef>
              <a:buClr>
                <a:srgbClr val="5409A4"/>
              </a:buClr>
              <a:buFont typeface="Arial"/>
              <a:buChar char="•"/>
              <a:tabLst>
                <a:tab pos="190500" algn="l"/>
              </a:tabLst>
            </a:pPr>
            <a:r>
              <a:rPr sz="1500" spc="-15" dirty="0">
                <a:solidFill>
                  <a:srgbClr val="6826B3"/>
                </a:solidFill>
                <a:latin typeface="Calibri"/>
                <a:cs typeface="Calibri"/>
              </a:rPr>
              <a:t>Confident </a:t>
            </a:r>
            <a:r>
              <a:rPr sz="1500" spc="-5" dirty="0">
                <a:solidFill>
                  <a:srgbClr val="6826B3"/>
                </a:solidFill>
                <a:latin typeface="Calibri"/>
                <a:cs typeface="Calibri"/>
              </a:rPr>
              <a:t>to </a:t>
            </a:r>
            <a:r>
              <a:rPr sz="1500" spc="-10" dirty="0">
                <a:solidFill>
                  <a:srgbClr val="6826B3"/>
                </a:solidFill>
                <a:latin typeface="Calibri"/>
                <a:cs typeface="Calibri"/>
              </a:rPr>
              <a:t>lead self and</a:t>
            </a:r>
            <a:r>
              <a:rPr sz="1500" spc="-120" dirty="0">
                <a:solidFill>
                  <a:srgbClr val="6826B3"/>
                </a:solidFill>
                <a:latin typeface="Calibri"/>
                <a:cs typeface="Calibri"/>
              </a:rPr>
              <a:t> </a:t>
            </a:r>
            <a:r>
              <a:rPr sz="1500" spc="-15" dirty="0">
                <a:solidFill>
                  <a:srgbClr val="6826B3"/>
                </a:solidFill>
                <a:latin typeface="Calibri"/>
                <a:cs typeface="Calibri"/>
              </a:rPr>
              <a:t>others</a:t>
            </a:r>
            <a:endParaRPr sz="1500" dirty="0">
              <a:latin typeface="Calibri"/>
              <a:cs typeface="Calibri"/>
            </a:endParaRPr>
          </a:p>
          <a:p>
            <a:pPr marL="231775" indent="-219075">
              <a:lnSpc>
                <a:spcPct val="100000"/>
              </a:lnSpc>
              <a:spcBef>
                <a:spcPts val="200"/>
              </a:spcBef>
              <a:buClr>
                <a:srgbClr val="5409A4"/>
              </a:buClr>
              <a:buFont typeface="Arial"/>
              <a:buChar char="•"/>
              <a:tabLst>
                <a:tab pos="231775" algn="l"/>
                <a:tab pos="232410" algn="l"/>
              </a:tabLst>
            </a:pPr>
            <a:r>
              <a:rPr sz="1500" spc="-5" dirty="0">
                <a:solidFill>
                  <a:srgbClr val="6826B3"/>
                </a:solidFill>
                <a:latin typeface="Calibri"/>
                <a:cs typeface="Calibri"/>
              </a:rPr>
              <a:t>Receptive </a:t>
            </a:r>
            <a:r>
              <a:rPr sz="1500" dirty="0">
                <a:solidFill>
                  <a:srgbClr val="6826B3"/>
                </a:solidFill>
                <a:latin typeface="Calibri"/>
                <a:cs typeface="Calibri"/>
              </a:rPr>
              <a:t>to </a:t>
            </a:r>
            <a:r>
              <a:rPr sz="1500" spc="-5" dirty="0">
                <a:solidFill>
                  <a:srgbClr val="6826B3"/>
                </a:solidFill>
                <a:latin typeface="Calibri"/>
                <a:cs typeface="Calibri"/>
              </a:rPr>
              <a:t>team dynamics</a:t>
            </a:r>
            <a:endParaRPr sz="1500" dirty="0">
              <a:latin typeface="Calibri"/>
              <a:cs typeface="Calibri"/>
            </a:endParaRPr>
          </a:p>
          <a:p>
            <a:pPr marL="190500" indent="-177800">
              <a:lnSpc>
                <a:spcPct val="100000"/>
              </a:lnSpc>
              <a:spcBef>
                <a:spcPts val="200"/>
              </a:spcBef>
              <a:buClr>
                <a:srgbClr val="5409A4"/>
              </a:buClr>
              <a:buFont typeface="Arial"/>
              <a:buChar char="•"/>
              <a:tabLst>
                <a:tab pos="190500" algn="l"/>
              </a:tabLst>
            </a:pPr>
            <a:r>
              <a:rPr sz="1500" spc="-5" dirty="0">
                <a:solidFill>
                  <a:srgbClr val="6826B3"/>
                </a:solidFill>
                <a:latin typeface="Calibri"/>
                <a:cs typeface="Calibri"/>
              </a:rPr>
              <a:t>Aligned </a:t>
            </a:r>
            <a:r>
              <a:rPr sz="1500" spc="-10" dirty="0">
                <a:solidFill>
                  <a:srgbClr val="6826B3"/>
                </a:solidFill>
                <a:latin typeface="Calibri"/>
                <a:cs typeface="Calibri"/>
              </a:rPr>
              <a:t>with</a:t>
            </a:r>
            <a:r>
              <a:rPr sz="1500" spc="-85" dirty="0">
                <a:solidFill>
                  <a:srgbClr val="6826B3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6826B3"/>
                </a:solidFill>
                <a:latin typeface="Calibri"/>
                <a:cs typeface="Calibri"/>
              </a:rPr>
              <a:t>others</a:t>
            </a:r>
            <a:endParaRPr sz="1500" dirty="0">
              <a:latin typeface="Calibri"/>
              <a:cs typeface="Calibri"/>
            </a:endParaRPr>
          </a:p>
          <a:p>
            <a:pPr marL="190500" indent="-177800">
              <a:lnSpc>
                <a:spcPct val="100000"/>
              </a:lnSpc>
              <a:spcBef>
                <a:spcPts val="200"/>
              </a:spcBef>
              <a:buClr>
                <a:srgbClr val="5409A4"/>
              </a:buClr>
              <a:buFont typeface="Arial"/>
              <a:buChar char="•"/>
              <a:tabLst>
                <a:tab pos="190500" algn="l"/>
              </a:tabLst>
            </a:pPr>
            <a:r>
              <a:rPr sz="1500" spc="-15" dirty="0">
                <a:solidFill>
                  <a:srgbClr val="6826B3"/>
                </a:solidFill>
                <a:latin typeface="Calibri"/>
                <a:cs typeface="Calibri"/>
              </a:rPr>
              <a:t>Committed </a:t>
            </a:r>
            <a:r>
              <a:rPr sz="1500" spc="-5" dirty="0">
                <a:solidFill>
                  <a:srgbClr val="6826B3"/>
                </a:solidFill>
                <a:latin typeface="Calibri"/>
                <a:cs typeface="Calibri"/>
              </a:rPr>
              <a:t>to </a:t>
            </a:r>
            <a:r>
              <a:rPr sz="1500" spc="-30" dirty="0">
                <a:solidFill>
                  <a:srgbClr val="6826B3"/>
                </a:solidFill>
                <a:latin typeface="Calibri"/>
                <a:cs typeface="Calibri"/>
              </a:rPr>
              <a:t>develop </a:t>
            </a:r>
            <a:r>
              <a:rPr sz="1500" spc="-20" dirty="0">
                <a:solidFill>
                  <a:srgbClr val="6826B3"/>
                </a:solidFill>
                <a:latin typeface="Calibri"/>
                <a:cs typeface="Calibri"/>
              </a:rPr>
              <a:t>the</a:t>
            </a:r>
            <a:r>
              <a:rPr sz="1500" spc="-135" dirty="0">
                <a:solidFill>
                  <a:srgbClr val="6826B3"/>
                </a:solidFill>
                <a:latin typeface="Calibri"/>
                <a:cs typeface="Calibri"/>
              </a:rPr>
              <a:t> </a:t>
            </a:r>
            <a:r>
              <a:rPr sz="1500" spc="-30" dirty="0" smtClean="0">
                <a:solidFill>
                  <a:srgbClr val="6826B3"/>
                </a:solidFill>
                <a:latin typeface="Calibri"/>
                <a:cs typeface="Calibri"/>
              </a:rPr>
              <a:t>team</a:t>
            </a:r>
            <a:endParaRPr lang="en-US" sz="1500" spc="-30" dirty="0" smtClean="0">
              <a:solidFill>
                <a:srgbClr val="6826B3"/>
              </a:solidFill>
              <a:latin typeface="Calibri"/>
              <a:cs typeface="Calibri"/>
            </a:endParaRPr>
          </a:p>
          <a:p>
            <a:pPr marL="190500" indent="-177800">
              <a:lnSpc>
                <a:spcPct val="100000"/>
              </a:lnSpc>
              <a:spcBef>
                <a:spcPts val="200"/>
              </a:spcBef>
              <a:buClr>
                <a:srgbClr val="5409A4"/>
              </a:buClr>
              <a:buFont typeface="Arial"/>
              <a:buChar char="•"/>
              <a:tabLst>
                <a:tab pos="190500" algn="l"/>
              </a:tabLst>
            </a:pPr>
            <a:r>
              <a:rPr lang="en-US" sz="1500" spc="-30" dirty="0" smtClean="0">
                <a:solidFill>
                  <a:srgbClr val="6826B3"/>
                </a:solidFill>
                <a:latin typeface="Calibri"/>
                <a:cs typeface="Calibri"/>
              </a:rPr>
              <a:t>Be sensitive to the challenges &amp; motivations of others </a:t>
            </a:r>
          </a:p>
          <a:p>
            <a:pPr marL="190500" indent="-177800">
              <a:lnSpc>
                <a:spcPct val="100000"/>
              </a:lnSpc>
              <a:spcBef>
                <a:spcPts val="200"/>
              </a:spcBef>
              <a:buClr>
                <a:srgbClr val="5409A4"/>
              </a:buClr>
              <a:buFont typeface="Arial"/>
              <a:buChar char="•"/>
              <a:tabLst>
                <a:tab pos="190500" algn="l"/>
              </a:tabLst>
            </a:pPr>
            <a:r>
              <a:rPr lang="en-US" sz="1500" spc="-30" dirty="0" smtClean="0">
                <a:solidFill>
                  <a:srgbClr val="6826B3"/>
                </a:solidFill>
                <a:latin typeface="Calibri"/>
                <a:cs typeface="Calibri"/>
              </a:rPr>
              <a:t>Feel connected to my team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35" name="object 24"/>
          <p:cNvSpPr txBox="1"/>
          <p:nvPr/>
        </p:nvSpPr>
        <p:spPr>
          <a:xfrm>
            <a:off x="7772400" y="2286000"/>
            <a:ext cx="4204271" cy="5584862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250"/>
              </a:spcBef>
            </a:pPr>
            <a:r>
              <a:rPr sz="1500" b="1" spc="-5" dirty="0">
                <a:solidFill>
                  <a:srgbClr val="31859C"/>
                </a:solidFill>
                <a:latin typeface="Calibri"/>
                <a:cs typeface="Calibri"/>
              </a:rPr>
              <a:t>Be more able</a:t>
            </a:r>
            <a:r>
              <a:rPr sz="1500" b="1" spc="0" dirty="0">
                <a:solidFill>
                  <a:srgbClr val="31859C"/>
                </a:solidFill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31859C"/>
                </a:solidFill>
                <a:latin typeface="Calibri"/>
                <a:cs typeface="Calibri"/>
              </a:rPr>
              <a:t>to:</a:t>
            </a:r>
            <a:endParaRPr sz="1500" dirty="0">
              <a:latin typeface="Calibri"/>
              <a:cs typeface="Calibri"/>
            </a:endParaRPr>
          </a:p>
          <a:p>
            <a:pPr marL="177800" marR="5080" indent="-165100">
              <a:lnSpc>
                <a:spcPct val="100000"/>
              </a:lnSpc>
              <a:spcBef>
                <a:spcPts val="150"/>
              </a:spcBef>
              <a:buFont typeface="Arial"/>
              <a:buChar char="•"/>
              <a:tabLst>
                <a:tab pos="184150" algn="l"/>
              </a:tabLst>
            </a:pPr>
            <a:r>
              <a:rPr sz="1500" spc="-5" dirty="0">
                <a:solidFill>
                  <a:srgbClr val="31859C"/>
                </a:solidFill>
                <a:latin typeface="Calibri"/>
                <a:cs typeface="Calibri"/>
              </a:rPr>
              <a:t>Tailor my own interpersonal style when interacting with stakeholders within </a:t>
            </a:r>
            <a:r>
              <a:rPr sz="1500" dirty="0">
                <a:solidFill>
                  <a:srgbClr val="31859C"/>
                </a:solidFill>
                <a:latin typeface="Calibri"/>
                <a:cs typeface="Calibri"/>
              </a:rPr>
              <a:t>and </a:t>
            </a:r>
            <a:r>
              <a:rPr sz="1500" spc="-5" dirty="0">
                <a:solidFill>
                  <a:srgbClr val="31859C"/>
                </a:solidFill>
                <a:latin typeface="Calibri"/>
                <a:cs typeface="Calibri"/>
              </a:rPr>
              <a:t>outside of own team/  function.</a:t>
            </a:r>
            <a:endParaRPr sz="1500" dirty="0">
              <a:latin typeface="Calibri"/>
              <a:cs typeface="Calibri"/>
            </a:endParaRPr>
          </a:p>
          <a:p>
            <a:pPr marL="177800" marR="115570" indent="-165100">
              <a:lnSpc>
                <a:spcPct val="100000"/>
              </a:lnSpc>
              <a:buFont typeface="Arial"/>
              <a:buChar char="•"/>
              <a:tabLst>
                <a:tab pos="184150" algn="l"/>
              </a:tabLst>
            </a:pPr>
            <a:r>
              <a:rPr sz="1500" spc="-5" dirty="0">
                <a:solidFill>
                  <a:srgbClr val="31859C"/>
                </a:solidFill>
                <a:latin typeface="Calibri"/>
                <a:cs typeface="Calibri"/>
              </a:rPr>
              <a:t>Demonstrates </a:t>
            </a:r>
            <a:r>
              <a:rPr sz="1500" dirty="0">
                <a:solidFill>
                  <a:srgbClr val="31859C"/>
                </a:solidFill>
                <a:latin typeface="Calibri"/>
                <a:cs typeface="Calibri"/>
              </a:rPr>
              <a:t>a </a:t>
            </a:r>
            <a:r>
              <a:rPr sz="1500" spc="-5" dirty="0">
                <a:solidFill>
                  <a:srgbClr val="31859C"/>
                </a:solidFill>
                <a:latin typeface="Calibri"/>
                <a:cs typeface="Calibri"/>
              </a:rPr>
              <a:t>sound appreciation of challenges, perspectives </a:t>
            </a:r>
            <a:r>
              <a:rPr sz="1500" dirty="0">
                <a:solidFill>
                  <a:srgbClr val="31859C"/>
                </a:solidFill>
                <a:latin typeface="Calibri"/>
                <a:cs typeface="Calibri"/>
              </a:rPr>
              <a:t>and </a:t>
            </a:r>
            <a:r>
              <a:rPr sz="1500" spc="-5" dirty="0">
                <a:solidFill>
                  <a:srgbClr val="31859C"/>
                </a:solidFill>
                <a:latin typeface="Calibri"/>
                <a:cs typeface="Calibri"/>
              </a:rPr>
              <a:t>motives of different stakeholders  when engaging with</a:t>
            </a:r>
            <a:r>
              <a:rPr sz="1500" spc="0" dirty="0">
                <a:solidFill>
                  <a:srgbClr val="31859C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31859C"/>
                </a:solidFill>
                <a:latin typeface="Calibri"/>
                <a:cs typeface="Calibri"/>
              </a:rPr>
              <a:t>them.</a:t>
            </a:r>
            <a:endParaRPr sz="1500" dirty="0">
              <a:latin typeface="Calibri"/>
              <a:cs typeface="Calibri"/>
            </a:endParaRPr>
          </a:p>
          <a:p>
            <a:pPr marL="177800" indent="-165100">
              <a:lnSpc>
                <a:spcPct val="100000"/>
              </a:lnSpc>
              <a:buFont typeface="Arial"/>
              <a:buChar char="•"/>
              <a:tabLst>
                <a:tab pos="184150" algn="l"/>
              </a:tabLst>
            </a:pPr>
            <a:r>
              <a:rPr sz="1500" spc="-5" dirty="0">
                <a:solidFill>
                  <a:srgbClr val="31859C"/>
                </a:solidFill>
                <a:latin typeface="Calibri"/>
                <a:cs typeface="Calibri"/>
              </a:rPr>
              <a:t>Relate well </a:t>
            </a:r>
            <a:r>
              <a:rPr sz="1500" dirty="0">
                <a:solidFill>
                  <a:srgbClr val="31859C"/>
                </a:solidFill>
                <a:latin typeface="Calibri"/>
                <a:cs typeface="Calibri"/>
              </a:rPr>
              <a:t>to </a:t>
            </a:r>
            <a:r>
              <a:rPr sz="1500" spc="-5" dirty="0">
                <a:solidFill>
                  <a:srgbClr val="31859C"/>
                </a:solidFill>
                <a:latin typeface="Calibri"/>
                <a:cs typeface="Calibri"/>
              </a:rPr>
              <a:t>people across </a:t>
            </a:r>
            <a:r>
              <a:rPr sz="1500" dirty="0">
                <a:solidFill>
                  <a:srgbClr val="31859C"/>
                </a:solidFill>
                <a:latin typeface="Calibri"/>
                <a:cs typeface="Calibri"/>
              </a:rPr>
              <a:t>levels and build </a:t>
            </a:r>
            <a:r>
              <a:rPr sz="1500" spc="-5" dirty="0">
                <a:solidFill>
                  <a:srgbClr val="31859C"/>
                </a:solidFill>
                <a:latin typeface="Calibri"/>
                <a:cs typeface="Calibri"/>
              </a:rPr>
              <a:t>fruitful relationships with</a:t>
            </a:r>
            <a:r>
              <a:rPr sz="1500" spc="50" dirty="0">
                <a:solidFill>
                  <a:srgbClr val="31859C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31859C"/>
                </a:solidFill>
                <a:latin typeface="Calibri"/>
                <a:cs typeface="Calibri"/>
              </a:rPr>
              <a:t>stakeholders.</a:t>
            </a:r>
            <a:endParaRPr sz="1500" dirty="0">
              <a:latin typeface="Calibri"/>
              <a:cs typeface="Calibri"/>
            </a:endParaRPr>
          </a:p>
          <a:p>
            <a:pPr marL="177800" indent="-165100">
              <a:lnSpc>
                <a:spcPct val="100000"/>
              </a:lnSpc>
              <a:buFont typeface="Arial"/>
              <a:buChar char="•"/>
              <a:tabLst>
                <a:tab pos="184150" algn="l"/>
              </a:tabLst>
            </a:pPr>
            <a:r>
              <a:rPr sz="1500" spc="-5" dirty="0">
                <a:solidFill>
                  <a:srgbClr val="31859C"/>
                </a:solidFill>
                <a:latin typeface="Calibri"/>
                <a:cs typeface="Calibri"/>
              </a:rPr>
              <a:t>Drive collaboration </a:t>
            </a:r>
            <a:r>
              <a:rPr sz="1500" dirty="0">
                <a:solidFill>
                  <a:srgbClr val="31859C"/>
                </a:solidFill>
                <a:latin typeface="Calibri"/>
                <a:cs typeface="Calibri"/>
              </a:rPr>
              <a:t>and </a:t>
            </a:r>
            <a:r>
              <a:rPr sz="1500" spc="-5" dirty="0">
                <a:solidFill>
                  <a:srgbClr val="31859C"/>
                </a:solidFill>
                <a:latin typeface="Calibri"/>
                <a:cs typeface="Calibri"/>
              </a:rPr>
              <a:t>win-win solutions within </a:t>
            </a:r>
            <a:r>
              <a:rPr sz="1500" dirty="0">
                <a:solidFill>
                  <a:srgbClr val="31859C"/>
                </a:solidFill>
                <a:latin typeface="Calibri"/>
                <a:cs typeface="Calibri"/>
              </a:rPr>
              <a:t>and </a:t>
            </a:r>
            <a:r>
              <a:rPr sz="1500" spc="-5" dirty="0">
                <a:solidFill>
                  <a:srgbClr val="31859C"/>
                </a:solidFill>
                <a:latin typeface="Calibri"/>
                <a:cs typeface="Calibri"/>
              </a:rPr>
              <a:t>outside own</a:t>
            </a:r>
            <a:r>
              <a:rPr sz="1500" spc="35" dirty="0">
                <a:solidFill>
                  <a:srgbClr val="31859C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31859C"/>
                </a:solidFill>
                <a:latin typeface="Calibri"/>
                <a:cs typeface="Calibri"/>
              </a:rPr>
              <a:t>teams.</a:t>
            </a:r>
            <a:endParaRPr sz="1500" dirty="0">
              <a:latin typeface="Calibri"/>
              <a:cs typeface="Calibri"/>
            </a:endParaRPr>
          </a:p>
          <a:p>
            <a:pPr marL="177800" marR="632460" indent="-165100">
              <a:lnSpc>
                <a:spcPct val="100000"/>
              </a:lnSpc>
              <a:buFont typeface="Arial"/>
              <a:buChar char="•"/>
              <a:tabLst>
                <a:tab pos="184150" algn="l"/>
              </a:tabLst>
            </a:pPr>
            <a:r>
              <a:rPr sz="1500" spc="-5" dirty="0">
                <a:solidFill>
                  <a:srgbClr val="31859C"/>
                </a:solidFill>
                <a:latin typeface="Calibri"/>
                <a:cs typeface="Calibri"/>
              </a:rPr>
              <a:t>Work </a:t>
            </a:r>
            <a:r>
              <a:rPr sz="1500" dirty="0">
                <a:solidFill>
                  <a:srgbClr val="31859C"/>
                </a:solidFill>
                <a:latin typeface="Calibri"/>
                <a:cs typeface="Calibri"/>
              </a:rPr>
              <a:t>to </a:t>
            </a:r>
            <a:r>
              <a:rPr sz="1500" spc="-5" dirty="0">
                <a:solidFill>
                  <a:srgbClr val="31859C"/>
                </a:solidFill>
                <a:latin typeface="Calibri"/>
                <a:cs typeface="Calibri"/>
              </a:rPr>
              <a:t>diffuse conflicting environments amongst teams </a:t>
            </a:r>
            <a:r>
              <a:rPr sz="1500" dirty="0">
                <a:solidFill>
                  <a:srgbClr val="31859C"/>
                </a:solidFill>
                <a:latin typeface="Calibri"/>
                <a:cs typeface="Calibri"/>
              </a:rPr>
              <a:t>by </a:t>
            </a:r>
            <a:r>
              <a:rPr sz="1500" spc="-5" dirty="0">
                <a:solidFill>
                  <a:srgbClr val="31859C"/>
                </a:solidFill>
                <a:latin typeface="Calibri"/>
                <a:cs typeface="Calibri"/>
              </a:rPr>
              <a:t>demonstrating resilience, tact </a:t>
            </a:r>
            <a:r>
              <a:rPr sz="1500" dirty="0">
                <a:solidFill>
                  <a:srgbClr val="31859C"/>
                </a:solidFill>
                <a:latin typeface="Calibri"/>
                <a:cs typeface="Calibri"/>
              </a:rPr>
              <a:t>and  </a:t>
            </a:r>
            <a:r>
              <a:rPr sz="1500" spc="-5" dirty="0">
                <a:solidFill>
                  <a:srgbClr val="31859C"/>
                </a:solidFill>
                <a:latin typeface="Calibri"/>
                <a:cs typeface="Calibri"/>
              </a:rPr>
              <a:t>understanding of behavioral </a:t>
            </a:r>
            <a:r>
              <a:rPr sz="1500" dirty="0">
                <a:solidFill>
                  <a:srgbClr val="31859C"/>
                </a:solidFill>
                <a:latin typeface="Calibri"/>
                <a:cs typeface="Calibri"/>
              </a:rPr>
              <a:t>needs </a:t>
            </a:r>
            <a:r>
              <a:rPr sz="1500" spc="-5" dirty="0">
                <a:solidFill>
                  <a:srgbClr val="31859C"/>
                </a:solidFill>
                <a:latin typeface="Calibri"/>
                <a:cs typeface="Calibri"/>
              </a:rPr>
              <a:t>of</a:t>
            </a:r>
            <a:r>
              <a:rPr sz="1500" spc="10" dirty="0">
                <a:solidFill>
                  <a:srgbClr val="31859C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31859C"/>
                </a:solidFill>
                <a:latin typeface="Calibri"/>
                <a:cs typeface="Calibri"/>
              </a:rPr>
              <a:t>others</a:t>
            </a:r>
            <a:r>
              <a:rPr sz="1500" spc="-5" dirty="0" smtClean="0">
                <a:solidFill>
                  <a:srgbClr val="31859C"/>
                </a:solidFill>
                <a:latin typeface="Calibri"/>
                <a:cs typeface="Calibri"/>
              </a:rPr>
              <a:t>.</a:t>
            </a:r>
            <a:endParaRPr lang="en-US" sz="1500" spc="-5" dirty="0" smtClean="0">
              <a:solidFill>
                <a:srgbClr val="31859C"/>
              </a:solidFill>
              <a:latin typeface="Calibri"/>
              <a:cs typeface="Calibri"/>
            </a:endParaRPr>
          </a:p>
          <a:p>
            <a:pPr marL="241300" indent="-228600">
              <a:lnSpc>
                <a:spcPts val="1775"/>
              </a:lnSpc>
              <a:buFont typeface="Arial"/>
              <a:buChar char="•"/>
              <a:tabLst>
                <a:tab pos="236220" algn="l"/>
                <a:tab pos="236854" algn="l"/>
              </a:tabLst>
            </a:pPr>
            <a:r>
              <a:rPr lang="en-US" sz="1500" spc="-5" dirty="0">
                <a:solidFill>
                  <a:srgbClr val="31859C"/>
                </a:solidFill>
                <a:cs typeface="Calibri"/>
              </a:rPr>
              <a:t>Encourage dialogue </a:t>
            </a:r>
            <a:r>
              <a:rPr lang="en-US" sz="1500" dirty="0">
                <a:solidFill>
                  <a:srgbClr val="31859C"/>
                </a:solidFill>
                <a:cs typeface="Calibri"/>
              </a:rPr>
              <a:t>to </a:t>
            </a:r>
            <a:r>
              <a:rPr lang="en-US" sz="1500" spc="-5" dirty="0">
                <a:solidFill>
                  <a:srgbClr val="31859C"/>
                </a:solidFill>
                <a:cs typeface="Calibri"/>
              </a:rPr>
              <a:t>ensure surfacing of issues </a:t>
            </a:r>
            <a:r>
              <a:rPr lang="en-US" sz="1500" dirty="0">
                <a:solidFill>
                  <a:srgbClr val="31859C"/>
                </a:solidFill>
                <a:cs typeface="Calibri"/>
              </a:rPr>
              <a:t>in an </a:t>
            </a:r>
            <a:r>
              <a:rPr lang="en-US" sz="1500" spc="-5" dirty="0">
                <a:solidFill>
                  <a:srgbClr val="31859C"/>
                </a:solidFill>
                <a:cs typeface="Calibri"/>
              </a:rPr>
              <a:t>open </a:t>
            </a:r>
            <a:r>
              <a:rPr lang="en-US" sz="1500" dirty="0">
                <a:solidFill>
                  <a:srgbClr val="31859C"/>
                </a:solidFill>
                <a:cs typeface="Calibri"/>
              </a:rPr>
              <a:t>and </a:t>
            </a:r>
            <a:r>
              <a:rPr lang="en-US" sz="1500" spc="-5" dirty="0">
                <a:solidFill>
                  <a:srgbClr val="31859C"/>
                </a:solidFill>
                <a:cs typeface="Calibri"/>
              </a:rPr>
              <a:t>constructive</a:t>
            </a:r>
            <a:r>
              <a:rPr lang="en-US" sz="1500" spc="100" dirty="0">
                <a:solidFill>
                  <a:srgbClr val="31859C"/>
                </a:solidFill>
                <a:cs typeface="Calibri"/>
              </a:rPr>
              <a:t> </a:t>
            </a:r>
            <a:r>
              <a:rPr lang="en-US" sz="1500" spc="-5" dirty="0">
                <a:solidFill>
                  <a:srgbClr val="31859C"/>
                </a:solidFill>
                <a:cs typeface="Calibri"/>
              </a:rPr>
              <a:t>manner.</a:t>
            </a:r>
            <a:endParaRPr lang="en-US" sz="1500" dirty="0">
              <a:cs typeface="Calibri"/>
            </a:endParaRPr>
          </a:p>
          <a:p>
            <a:pPr marL="241300" marR="133350" indent="-228600">
              <a:lnSpc>
                <a:spcPct val="100000"/>
              </a:lnSpc>
              <a:buFont typeface="Arial"/>
              <a:buChar char="•"/>
              <a:tabLst>
                <a:tab pos="236220" algn="l"/>
                <a:tab pos="236854" algn="l"/>
              </a:tabLst>
            </a:pPr>
            <a:r>
              <a:rPr lang="en-US" sz="1500" spc="-5" dirty="0">
                <a:solidFill>
                  <a:srgbClr val="31859C"/>
                </a:solidFill>
                <a:cs typeface="Calibri"/>
              </a:rPr>
              <a:t>Understands </a:t>
            </a:r>
            <a:r>
              <a:rPr lang="en-US" sz="1500" dirty="0">
                <a:solidFill>
                  <a:srgbClr val="31859C"/>
                </a:solidFill>
                <a:cs typeface="Calibri"/>
              </a:rPr>
              <a:t>the </a:t>
            </a:r>
            <a:r>
              <a:rPr lang="en-US" sz="1500" spc="-5" dirty="0">
                <a:solidFill>
                  <a:srgbClr val="31859C"/>
                </a:solidFill>
                <a:cs typeface="Calibri"/>
              </a:rPr>
              <a:t>strengths </a:t>
            </a:r>
            <a:r>
              <a:rPr lang="en-US" sz="1500" dirty="0">
                <a:solidFill>
                  <a:srgbClr val="31859C"/>
                </a:solidFill>
                <a:cs typeface="Calibri"/>
              </a:rPr>
              <a:t>and gaps in </a:t>
            </a:r>
            <a:r>
              <a:rPr lang="en-US" sz="1500" spc="-5" dirty="0">
                <a:solidFill>
                  <a:srgbClr val="31859C"/>
                </a:solidFill>
                <a:cs typeface="Calibri"/>
              </a:rPr>
              <a:t>skill </a:t>
            </a:r>
            <a:r>
              <a:rPr lang="en-US" sz="1500" dirty="0">
                <a:solidFill>
                  <a:srgbClr val="31859C"/>
                </a:solidFill>
                <a:cs typeface="Calibri"/>
              </a:rPr>
              <a:t>levels </a:t>
            </a:r>
            <a:r>
              <a:rPr lang="en-US" sz="1500" spc="-5" dirty="0">
                <a:solidFill>
                  <a:srgbClr val="31859C"/>
                </a:solidFill>
                <a:cs typeface="Calibri"/>
              </a:rPr>
              <a:t>of team members </a:t>
            </a:r>
            <a:r>
              <a:rPr lang="en-US" sz="1500" dirty="0">
                <a:solidFill>
                  <a:srgbClr val="31859C"/>
                </a:solidFill>
                <a:cs typeface="Calibri"/>
              </a:rPr>
              <a:t>to effectively identify  </a:t>
            </a:r>
            <a:r>
              <a:rPr lang="en-US" sz="1500" spc="-5" dirty="0">
                <a:solidFill>
                  <a:srgbClr val="31859C"/>
                </a:solidFill>
                <a:cs typeface="Calibri"/>
              </a:rPr>
              <a:t>learning </a:t>
            </a:r>
            <a:r>
              <a:rPr lang="en-US" sz="1500" dirty="0">
                <a:solidFill>
                  <a:srgbClr val="31859C"/>
                </a:solidFill>
                <a:cs typeface="Calibri"/>
              </a:rPr>
              <a:t>needs</a:t>
            </a:r>
            <a:endParaRPr lang="en-US" sz="1500" dirty="0">
              <a:cs typeface="Calibri"/>
            </a:endParaRPr>
          </a:p>
          <a:p>
            <a:pPr marL="241300" marR="5080" indent="-228600">
              <a:lnSpc>
                <a:spcPct val="100000"/>
              </a:lnSpc>
              <a:buFont typeface="Arial"/>
              <a:buChar char="•"/>
              <a:tabLst>
                <a:tab pos="236220" algn="l"/>
                <a:tab pos="236854" algn="l"/>
              </a:tabLst>
            </a:pPr>
            <a:r>
              <a:rPr lang="en-US" sz="1500" spc="-5" dirty="0">
                <a:solidFill>
                  <a:srgbClr val="31859C"/>
                </a:solidFill>
                <a:cs typeface="Calibri"/>
              </a:rPr>
              <a:t>Invests trust </a:t>
            </a:r>
            <a:r>
              <a:rPr lang="en-US" sz="1500" dirty="0">
                <a:solidFill>
                  <a:srgbClr val="31859C"/>
                </a:solidFill>
                <a:cs typeface="Calibri"/>
              </a:rPr>
              <a:t>in </a:t>
            </a:r>
            <a:r>
              <a:rPr lang="en-US" sz="1500" spc="-5" dirty="0">
                <a:solidFill>
                  <a:srgbClr val="31859C"/>
                </a:solidFill>
                <a:cs typeface="Calibri"/>
              </a:rPr>
              <a:t>team members </a:t>
            </a:r>
            <a:r>
              <a:rPr lang="en-US" sz="1500" dirty="0">
                <a:solidFill>
                  <a:srgbClr val="31859C"/>
                </a:solidFill>
                <a:cs typeface="Calibri"/>
              </a:rPr>
              <a:t>and </a:t>
            </a:r>
            <a:r>
              <a:rPr lang="en-US" sz="1500" spc="-5" dirty="0">
                <a:solidFill>
                  <a:srgbClr val="31859C"/>
                </a:solidFill>
                <a:cs typeface="Calibri"/>
              </a:rPr>
              <a:t>allocates accountability </a:t>
            </a:r>
            <a:r>
              <a:rPr lang="en-US" sz="1500" dirty="0">
                <a:solidFill>
                  <a:srgbClr val="31859C"/>
                </a:solidFill>
                <a:cs typeface="Calibri"/>
              </a:rPr>
              <a:t>and </a:t>
            </a:r>
            <a:r>
              <a:rPr lang="en-US" sz="1500" spc="-5" dirty="0">
                <a:solidFill>
                  <a:srgbClr val="31859C"/>
                </a:solidFill>
                <a:cs typeface="Calibri"/>
              </a:rPr>
              <a:t>autonomy for </a:t>
            </a:r>
            <a:r>
              <a:rPr lang="en-US" sz="1500" dirty="0">
                <a:solidFill>
                  <a:srgbClr val="31859C"/>
                </a:solidFill>
                <a:cs typeface="Calibri"/>
              </a:rPr>
              <a:t>them to </a:t>
            </a:r>
            <a:r>
              <a:rPr lang="en-US" sz="1500" spc="-5" dirty="0">
                <a:solidFill>
                  <a:srgbClr val="31859C"/>
                </a:solidFill>
                <a:cs typeface="Calibri"/>
              </a:rPr>
              <a:t>take  decisions</a:t>
            </a:r>
            <a:endParaRPr lang="en-US" sz="1500" dirty="0">
              <a:cs typeface="Calibri"/>
            </a:endParaRPr>
          </a:p>
          <a:p>
            <a:pPr marL="177800" marR="632460" indent="-165100">
              <a:lnSpc>
                <a:spcPct val="100000"/>
              </a:lnSpc>
              <a:buFont typeface="Arial"/>
              <a:buChar char="•"/>
              <a:tabLst>
                <a:tab pos="184150" algn="l"/>
              </a:tabLst>
            </a:pPr>
            <a:endParaRPr sz="15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733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05345" y="1167930"/>
            <a:ext cx="4555375" cy="31339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06817" y="1369517"/>
            <a:ext cx="3956761" cy="2533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79740" y="4862144"/>
            <a:ext cx="10229215" cy="178117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612775" algn="just">
              <a:lnSpc>
                <a:spcPts val="1900"/>
              </a:lnSpc>
              <a:spcBef>
                <a:spcPts val="180"/>
              </a:spcBef>
            </a:pPr>
            <a:r>
              <a:rPr sz="1600" spc="-5" dirty="0">
                <a:latin typeface="Calibri"/>
                <a:cs typeface="Calibri"/>
              </a:rPr>
              <a:t>We love alternative ways of setting </a:t>
            </a:r>
            <a:r>
              <a:rPr sz="1600" dirty="0">
                <a:latin typeface="Calibri"/>
                <a:cs typeface="Calibri"/>
              </a:rPr>
              <a:t>up a </a:t>
            </a:r>
            <a:r>
              <a:rPr sz="1600" spc="-5" dirty="0">
                <a:latin typeface="Calibri"/>
                <a:cs typeface="Calibri"/>
              </a:rPr>
              <a:t>workshop! Creating </a:t>
            </a:r>
            <a:r>
              <a:rPr sz="1600" dirty="0">
                <a:latin typeface="Calibri"/>
                <a:cs typeface="Calibri"/>
              </a:rPr>
              <a:t>an </a:t>
            </a:r>
            <a:r>
              <a:rPr sz="1600" spc="-5" dirty="0">
                <a:latin typeface="Calibri"/>
                <a:cs typeface="Calibri"/>
              </a:rPr>
              <a:t>atmosphere where </a:t>
            </a:r>
            <a:r>
              <a:rPr sz="160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participants </a:t>
            </a:r>
            <a:r>
              <a:rPr sz="1600" dirty="0">
                <a:latin typeface="Calibri"/>
                <a:cs typeface="Calibri"/>
              </a:rPr>
              <a:t>feels </a:t>
            </a:r>
            <a:r>
              <a:rPr sz="1600" spc="-5" dirty="0">
                <a:latin typeface="Calibri"/>
                <a:cs typeface="Calibri"/>
              </a:rPr>
              <a:t>absolutely  comfortable </a:t>
            </a:r>
            <a:r>
              <a:rPr sz="1600" dirty="0">
                <a:latin typeface="Calibri"/>
                <a:cs typeface="Calibri"/>
              </a:rPr>
              <a:t>and </a:t>
            </a:r>
            <a:r>
              <a:rPr sz="1600" spc="-5" dirty="0">
                <a:latin typeface="Calibri"/>
                <a:cs typeface="Calibri"/>
              </a:rPr>
              <a:t>yet </a:t>
            </a:r>
            <a:r>
              <a:rPr sz="1600" dirty="0">
                <a:latin typeface="Calibri"/>
                <a:cs typeface="Calibri"/>
              </a:rPr>
              <a:t>challenged. In this </a:t>
            </a:r>
            <a:r>
              <a:rPr sz="1600" spc="-5" dirty="0">
                <a:latin typeface="Calibri"/>
                <a:cs typeface="Calibri"/>
              </a:rPr>
              <a:t>workshop, </a:t>
            </a:r>
            <a:r>
              <a:rPr sz="160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use of theatre, team games </a:t>
            </a:r>
            <a:r>
              <a:rPr sz="1600" dirty="0">
                <a:latin typeface="Calibri"/>
                <a:cs typeface="Calibri"/>
              </a:rPr>
              <a:t>and </a:t>
            </a:r>
            <a:r>
              <a:rPr sz="1600" spc="-5" dirty="0">
                <a:latin typeface="Calibri"/>
                <a:cs typeface="Calibri"/>
              </a:rPr>
              <a:t>experiential methodologies  are essential ingredients, </a:t>
            </a:r>
            <a:r>
              <a:rPr sz="1600" dirty="0">
                <a:latin typeface="Calibri"/>
                <a:cs typeface="Calibri"/>
              </a:rPr>
              <a:t>hence </a:t>
            </a:r>
            <a:r>
              <a:rPr sz="1600" spc="-5" dirty="0">
                <a:latin typeface="Calibri"/>
                <a:cs typeface="Calibri"/>
              </a:rPr>
              <a:t>we’d require ample place </a:t>
            </a:r>
            <a:r>
              <a:rPr sz="1600" dirty="0">
                <a:latin typeface="Calibri"/>
                <a:cs typeface="Calibri"/>
              </a:rPr>
              <a:t>to </a:t>
            </a:r>
            <a:r>
              <a:rPr sz="1600" spc="-5" dirty="0">
                <a:latin typeface="Calibri"/>
                <a:cs typeface="Calibri"/>
              </a:rPr>
              <a:t>move around </a:t>
            </a:r>
            <a:r>
              <a:rPr sz="1600" dirty="0">
                <a:latin typeface="Calibri"/>
                <a:cs typeface="Calibri"/>
              </a:rPr>
              <a:t>and </a:t>
            </a:r>
            <a:r>
              <a:rPr sz="1600" spc="-5" dirty="0">
                <a:latin typeface="Calibri"/>
                <a:cs typeface="Calibri"/>
              </a:rPr>
              <a:t>make</a:t>
            </a:r>
            <a:r>
              <a:rPr sz="1600" spc="7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noise.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00">
              <a:latin typeface="Times New Roman"/>
              <a:cs typeface="Times New Roman"/>
            </a:endParaRPr>
          </a:p>
          <a:p>
            <a:pPr marL="12700" marR="613410" algn="just">
              <a:lnSpc>
                <a:spcPct val="104200"/>
              </a:lnSpc>
              <a:spcBef>
                <a:spcPts val="5"/>
              </a:spcBef>
            </a:pPr>
            <a:r>
              <a:rPr sz="1600" dirty="0">
                <a:latin typeface="Calibri"/>
                <a:cs typeface="Calibri"/>
              </a:rPr>
              <a:t>Please </a:t>
            </a:r>
            <a:r>
              <a:rPr sz="1600" spc="-5" dirty="0">
                <a:latin typeface="Calibri"/>
                <a:cs typeface="Calibri"/>
              </a:rPr>
              <a:t>book </a:t>
            </a:r>
            <a:r>
              <a:rPr sz="1600" dirty="0">
                <a:latin typeface="Calibri"/>
                <a:cs typeface="Calibri"/>
              </a:rPr>
              <a:t>a </a:t>
            </a:r>
            <a:r>
              <a:rPr sz="1600" spc="-5" dirty="0">
                <a:latin typeface="Calibri"/>
                <a:cs typeface="Calibri"/>
              </a:rPr>
              <a:t>space with ample natural </a:t>
            </a:r>
            <a:r>
              <a:rPr sz="1600" dirty="0">
                <a:latin typeface="Calibri"/>
                <a:cs typeface="Calibri"/>
              </a:rPr>
              <a:t>light </a:t>
            </a:r>
            <a:r>
              <a:rPr sz="1600" spc="-5" dirty="0">
                <a:latin typeface="Calibri"/>
                <a:cs typeface="Calibri"/>
              </a:rPr>
              <a:t>(Yes, we want sunlight streaming </a:t>
            </a:r>
            <a:r>
              <a:rPr sz="1600" dirty="0">
                <a:latin typeface="Calibri"/>
                <a:cs typeface="Calibri"/>
              </a:rPr>
              <a:t>in) and no fixed </a:t>
            </a:r>
            <a:r>
              <a:rPr sz="1600" spc="-5" dirty="0">
                <a:latin typeface="Calibri"/>
                <a:cs typeface="Calibri"/>
              </a:rPr>
              <a:t>furniture for </a:t>
            </a:r>
            <a:r>
              <a:rPr sz="1600" dirty="0">
                <a:latin typeface="Calibri"/>
                <a:cs typeface="Calibri"/>
              </a:rPr>
              <a:t>the  </a:t>
            </a:r>
            <a:r>
              <a:rPr sz="1600" spc="-5" dirty="0">
                <a:latin typeface="Calibri"/>
                <a:cs typeface="Calibri"/>
              </a:rPr>
              <a:t>participants </a:t>
            </a:r>
            <a:r>
              <a:rPr sz="1600" dirty="0">
                <a:latin typeface="Calibri"/>
                <a:cs typeface="Calibri"/>
              </a:rPr>
              <a:t>to </a:t>
            </a:r>
            <a:r>
              <a:rPr sz="1600" spc="-5" dirty="0">
                <a:latin typeface="Calibri"/>
                <a:cs typeface="Calibri"/>
              </a:rPr>
              <a:t>work with one Maynard Leigh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consultant.</a:t>
            </a:r>
            <a:endParaRPr sz="16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86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28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914400"/>
            <a:ext cx="12190615" cy="831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2192000" cy="914400"/>
          </a:xfrm>
          <a:custGeom>
            <a:avLst/>
            <a:gdLst/>
            <a:ahLst/>
            <a:cxnLst/>
            <a:rect l="l" t="t" r="r" b="b"/>
            <a:pathLst>
              <a:path w="12192000" h="914400">
                <a:moveTo>
                  <a:pt x="0" y="914400"/>
                </a:moveTo>
                <a:lnTo>
                  <a:pt x="12192000" y="914400"/>
                </a:lnTo>
                <a:lnTo>
                  <a:pt x="12192000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2192000" cy="914400"/>
          </a:xfrm>
          <a:custGeom>
            <a:avLst/>
            <a:gdLst/>
            <a:ahLst/>
            <a:cxnLst/>
            <a:rect l="l" t="t" r="r" b="b"/>
            <a:pathLst>
              <a:path w="12192000" h="914400">
                <a:moveTo>
                  <a:pt x="0" y="0"/>
                </a:moveTo>
                <a:lnTo>
                  <a:pt x="12191991" y="0"/>
                </a:lnTo>
                <a:lnTo>
                  <a:pt x="12191991" y="914399"/>
                </a:lnTo>
                <a:lnTo>
                  <a:pt x="0" y="9143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996218" y="200659"/>
            <a:ext cx="22047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Room</a:t>
            </a:r>
            <a:r>
              <a:rPr sz="3200" spc="-65" dirty="0"/>
              <a:t> </a:t>
            </a:r>
            <a:r>
              <a:rPr sz="3200" spc="-5" dirty="0"/>
              <a:t>Layout</a:t>
            </a:r>
            <a:endParaRPr sz="3200"/>
          </a:p>
        </p:txBody>
      </p:sp>
      <p:sp>
        <p:nvSpPr>
          <p:cNvPr id="9" name="object 9"/>
          <p:cNvSpPr/>
          <p:nvPr/>
        </p:nvSpPr>
        <p:spPr>
          <a:xfrm>
            <a:off x="6039193" y="1068184"/>
            <a:ext cx="4218711" cy="32336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40017" y="1268755"/>
            <a:ext cx="3621430" cy="2634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33144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For </a:t>
            </a:r>
            <a:r>
              <a:rPr dirty="0"/>
              <a:t>the </a:t>
            </a:r>
            <a:r>
              <a:rPr spc="-5" dirty="0"/>
              <a:t>workshop, we will </a:t>
            </a:r>
            <a:r>
              <a:rPr dirty="0"/>
              <a:t>need the </a:t>
            </a:r>
            <a:r>
              <a:rPr spc="-5" dirty="0"/>
              <a:t>below</a:t>
            </a:r>
            <a:r>
              <a:rPr spc="15" dirty="0"/>
              <a:t> </a:t>
            </a:r>
            <a:r>
              <a:rPr spc="-5" dirty="0"/>
              <a:t>mentioned:</a:t>
            </a:r>
          </a:p>
          <a:p>
            <a:pPr marL="1020444"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377315" indent="-344170">
              <a:lnSpc>
                <a:spcPct val="100000"/>
              </a:lnSpc>
              <a:buFont typeface="Arial"/>
              <a:buChar char="•"/>
              <a:tabLst>
                <a:tab pos="1318895" algn="l"/>
                <a:tab pos="1319530" algn="l"/>
              </a:tabLst>
            </a:pPr>
            <a:r>
              <a:rPr spc="-5" dirty="0"/>
              <a:t>LCD </a:t>
            </a:r>
            <a:r>
              <a:rPr b="1" spc="-5" dirty="0">
                <a:latin typeface="Calibri"/>
                <a:cs typeface="Calibri"/>
              </a:rPr>
              <a:t>projector </a:t>
            </a:r>
            <a:r>
              <a:rPr dirty="0"/>
              <a:t>and </a:t>
            </a:r>
            <a:r>
              <a:rPr spc="-5" dirty="0"/>
              <a:t>projection</a:t>
            </a:r>
            <a:r>
              <a:rPr dirty="0"/>
              <a:t> </a:t>
            </a:r>
            <a:r>
              <a:rPr spc="-5" dirty="0"/>
              <a:t>screen</a:t>
            </a:r>
          </a:p>
          <a:p>
            <a:pPr marL="1377315" indent="-344170">
              <a:lnSpc>
                <a:spcPct val="100000"/>
              </a:lnSpc>
              <a:buFont typeface="Arial"/>
              <a:buChar char="•"/>
              <a:tabLst>
                <a:tab pos="1318895" algn="l"/>
                <a:tab pos="1319530" algn="l"/>
              </a:tabLst>
            </a:pPr>
            <a:r>
              <a:rPr dirty="0"/>
              <a:t>UPS </a:t>
            </a:r>
            <a:r>
              <a:rPr b="1" spc="-5" dirty="0">
                <a:latin typeface="Calibri"/>
                <a:cs typeface="Calibri"/>
              </a:rPr>
              <a:t>Power Back-up </a:t>
            </a:r>
            <a:r>
              <a:rPr spc="-5" dirty="0"/>
              <a:t>for Laptop, LCD projector </a:t>
            </a:r>
            <a:r>
              <a:rPr dirty="0"/>
              <a:t>&amp; </a:t>
            </a:r>
            <a:r>
              <a:rPr spc="-5" dirty="0"/>
              <a:t>Laptop</a:t>
            </a:r>
            <a:r>
              <a:rPr spc="30" dirty="0"/>
              <a:t> </a:t>
            </a:r>
            <a:r>
              <a:rPr spc="-5" dirty="0"/>
              <a:t>speakers</a:t>
            </a:r>
          </a:p>
          <a:p>
            <a:pPr marL="1377315" marR="635000" indent="-344170">
              <a:lnSpc>
                <a:spcPct val="100000"/>
              </a:lnSpc>
              <a:buFont typeface="Arial"/>
              <a:buChar char="•"/>
              <a:tabLst>
                <a:tab pos="1318895" algn="l"/>
                <a:tab pos="1319530" algn="l"/>
              </a:tabLst>
            </a:pPr>
            <a:r>
              <a:rPr b="1" spc="-5" dirty="0">
                <a:latin typeface="Calibri"/>
                <a:cs typeface="Calibri"/>
              </a:rPr>
              <a:t>External speakers </a:t>
            </a:r>
            <a:r>
              <a:rPr spc="-5" dirty="0"/>
              <a:t>(for </a:t>
            </a:r>
            <a:r>
              <a:rPr dirty="0"/>
              <a:t>laptop </a:t>
            </a:r>
            <a:r>
              <a:rPr spc="-5" dirty="0"/>
              <a:t>connectivity). </a:t>
            </a:r>
            <a:r>
              <a:rPr dirty="0"/>
              <a:t>The </a:t>
            </a:r>
            <a:r>
              <a:rPr spc="-5" dirty="0"/>
              <a:t>external speakers should </a:t>
            </a:r>
            <a:r>
              <a:rPr dirty="0"/>
              <a:t>be </a:t>
            </a:r>
            <a:r>
              <a:rPr spc="-5" dirty="0"/>
              <a:t>loud  enough </a:t>
            </a:r>
            <a:r>
              <a:rPr dirty="0"/>
              <a:t>to play </a:t>
            </a:r>
            <a:r>
              <a:rPr spc="-5" dirty="0"/>
              <a:t>music for </a:t>
            </a:r>
            <a:r>
              <a:rPr dirty="0"/>
              <a:t>the</a:t>
            </a:r>
            <a:r>
              <a:rPr spc="0" dirty="0"/>
              <a:t> </a:t>
            </a:r>
            <a:r>
              <a:rPr spc="-5" dirty="0"/>
              <a:t>team.</a:t>
            </a:r>
          </a:p>
          <a:p>
            <a:pPr marL="1377315" indent="-344170">
              <a:lnSpc>
                <a:spcPct val="100000"/>
              </a:lnSpc>
              <a:buFont typeface="Arial"/>
              <a:buChar char="•"/>
              <a:tabLst>
                <a:tab pos="1318895" algn="l"/>
                <a:tab pos="1319530" algn="l"/>
              </a:tabLst>
            </a:pPr>
            <a:r>
              <a:rPr b="1" spc="-5" dirty="0">
                <a:latin typeface="Calibri"/>
                <a:cs typeface="Calibri"/>
              </a:rPr>
              <a:t>White board </a:t>
            </a:r>
            <a:r>
              <a:rPr dirty="0"/>
              <a:t>&amp; </a:t>
            </a:r>
            <a:r>
              <a:rPr spc="-5" dirty="0"/>
              <a:t>White board markers (2 </a:t>
            </a:r>
            <a:r>
              <a:rPr dirty="0"/>
              <a:t>blue, 2 </a:t>
            </a:r>
            <a:r>
              <a:rPr spc="-5" dirty="0"/>
              <a:t>black, </a:t>
            </a:r>
            <a:r>
              <a:rPr dirty="0"/>
              <a:t>2</a:t>
            </a:r>
            <a:r>
              <a:rPr spc="25" dirty="0"/>
              <a:t> </a:t>
            </a:r>
            <a:r>
              <a:rPr spc="-5" dirty="0"/>
              <a:t>green)</a:t>
            </a:r>
          </a:p>
          <a:p>
            <a:pPr marL="1377315" indent="-344170">
              <a:lnSpc>
                <a:spcPct val="100000"/>
              </a:lnSpc>
              <a:buFont typeface="Arial"/>
              <a:buChar char="•"/>
              <a:tabLst>
                <a:tab pos="1318895" algn="l"/>
                <a:tab pos="1319530" algn="l"/>
              </a:tabLst>
            </a:pPr>
            <a:r>
              <a:rPr b="1" spc="-5" dirty="0">
                <a:latin typeface="Calibri"/>
                <a:cs typeface="Calibri"/>
              </a:rPr>
              <a:t>Flip chart </a:t>
            </a:r>
            <a:r>
              <a:rPr dirty="0"/>
              <a:t>and Flip </a:t>
            </a:r>
            <a:r>
              <a:rPr spc="-5" dirty="0"/>
              <a:t>chart stand with suitable</a:t>
            </a:r>
            <a:r>
              <a:rPr spc="25" dirty="0"/>
              <a:t> </a:t>
            </a:r>
            <a:r>
              <a:rPr dirty="0"/>
              <a:t>clips</a:t>
            </a:r>
          </a:p>
          <a:p>
            <a:pPr marL="1377315" indent="-344170">
              <a:lnSpc>
                <a:spcPct val="100000"/>
              </a:lnSpc>
              <a:buFont typeface="Arial"/>
              <a:buChar char="•"/>
              <a:tabLst>
                <a:tab pos="1318895" algn="l"/>
                <a:tab pos="1319530" algn="l"/>
              </a:tabLst>
            </a:pPr>
            <a:r>
              <a:rPr b="1" spc="-5" dirty="0">
                <a:latin typeface="Calibri"/>
                <a:cs typeface="Calibri"/>
              </a:rPr>
              <a:t>Colour pens </a:t>
            </a:r>
            <a:r>
              <a:rPr spc="-5" dirty="0"/>
              <a:t>(Normal sketch </a:t>
            </a:r>
            <a:r>
              <a:rPr dirty="0"/>
              <a:t>pens - </a:t>
            </a:r>
            <a:r>
              <a:rPr spc="-5" dirty="0"/>
              <a:t>about</a:t>
            </a:r>
            <a:r>
              <a:rPr spc="10" dirty="0"/>
              <a:t> </a:t>
            </a:r>
            <a:r>
              <a:rPr spc="-5" dirty="0"/>
              <a:t>40)</a:t>
            </a:r>
          </a:p>
          <a:p>
            <a:pPr marL="1377315" indent="-344170">
              <a:lnSpc>
                <a:spcPct val="100000"/>
              </a:lnSpc>
              <a:buFont typeface="Arial"/>
              <a:buChar char="•"/>
              <a:tabLst>
                <a:tab pos="1318895" algn="l"/>
                <a:tab pos="1319530" algn="l"/>
              </a:tabLst>
            </a:pPr>
            <a:r>
              <a:rPr b="1" dirty="0">
                <a:latin typeface="Calibri"/>
                <a:cs typeface="Calibri"/>
              </a:rPr>
              <a:t>Notepads and pens </a:t>
            </a:r>
            <a:r>
              <a:rPr spc="-5" dirty="0"/>
              <a:t>(for</a:t>
            </a:r>
            <a:r>
              <a:rPr spc="-15" dirty="0"/>
              <a:t> </a:t>
            </a:r>
            <a:r>
              <a:rPr spc="-5" dirty="0"/>
              <a:t>participants)</a:t>
            </a:r>
          </a:p>
          <a:p>
            <a:pPr marL="1377315" indent="-344170">
              <a:lnSpc>
                <a:spcPct val="100000"/>
              </a:lnSpc>
              <a:buFont typeface="Arial"/>
              <a:buChar char="•"/>
              <a:tabLst>
                <a:tab pos="1318895" algn="l"/>
                <a:tab pos="1319530" algn="l"/>
              </a:tabLst>
            </a:pPr>
            <a:r>
              <a:rPr b="1" dirty="0">
                <a:latin typeface="Calibri"/>
                <a:cs typeface="Calibri"/>
              </a:rPr>
              <a:t>Blu </a:t>
            </a:r>
            <a:r>
              <a:rPr b="1" spc="-5" dirty="0">
                <a:latin typeface="Calibri"/>
                <a:cs typeface="Calibri"/>
              </a:rPr>
              <a:t>Tac </a:t>
            </a:r>
            <a:r>
              <a:rPr spc="-5" dirty="0"/>
              <a:t>(This substance </a:t>
            </a:r>
            <a:r>
              <a:rPr dirty="0"/>
              <a:t>is </a:t>
            </a:r>
            <a:r>
              <a:rPr spc="-5" dirty="0"/>
              <a:t>used </a:t>
            </a:r>
            <a:r>
              <a:rPr dirty="0"/>
              <a:t>to </a:t>
            </a:r>
            <a:r>
              <a:rPr spc="-5" dirty="0"/>
              <a:t>stick things, posters or </a:t>
            </a:r>
            <a:r>
              <a:rPr dirty="0"/>
              <a:t>paper </a:t>
            </a:r>
            <a:r>
              <a:rPr spc="-5" dirty="0"/>
              <a:t>on </a:t>
            </a:r>
            <a:r>
              <a:rPr dirty="0"/>
              <a:t>the</a:t>
            </a:r>
            <a:r>
              <a:rPr spc="60" dirty="0"/>
              <a:t> </a:t>
            </a:r>
            <a:r>
              <a:rPr spc="-5" dirty="0"/>
              <a:t>wall)</a:t>
            </a:r>
          </a:p>
          <a:p>
            <a:pPr marL="1377315" indent="-344170">
              <a:lnSpc>
                <a:spcPct val="100000"/>
              </a:lnSpc>
              <a:buFont typeface="Arial"/>
              <a:buChar char="•"/>
              <a:tabLst>
                <a:tab pos="1318895" algn="l"/>
                <a:tab pos="1319530" algn="l"/>
              </a:tabLst>
            </a:pPr>
            <a:r>
              <a:rPr spc="-5" dirty="0"/>
              <a:t>30 A4 Size normal </a:t>
            </a:r>
            <a:r>
              <a:rPr dirty="0"/>
              <a:t>and </a:t>
            </a:r>
            <a:r>
              <a:rPr b="1" spc="-5" dirty="0">
                <a:latin typeface="Calibri"/>
                <a:cs typeface="Calibri"/>
              </a:rPr>
              <a:t>drawing</a:t>
            </a:r>
            <a:r>
              <a:rPr b="1" spc="0" dirty="0">
                <a:latin typeface="Calibri"/>
                <a:cs typeface="Calibri"/>
              </a:rPr>
              <a:t> </a:t>
            </a:r>
            <a:r>
              <a:rPr b="1" spc="-5" dirty="0">
                <a:latin typeface="Calibri"/>
                <a:cs typeface="Calibri"/>
              </a:rPr>
              <a:t>sheets</a:t>
            </a:r>
          </a:p>
          <a:p>
            <a:pPr marL="1312545" marR="5080" indent="-279400">
              <a:lnSpc>
                <a:spcPct val="100000"/>
              </a:lnSpc>
              <a:buFont typeface="Arial"/>
              <a:buChar char="•"/>
              <a:tabLst>
                <a:tab pos="1318895" algn="l"/>
                <a:tab pos="1319530" algn="l"/>
              </a:tabLst>
            </a:pPr>
            <a:r>
              <a:rPr dirty="0"/>
              <a:t>2 tables </a:t>
            </a:r>
            <a:r>
              <a:rPr spc="-5" dirty="0"/>
              <a:t>for </a:t>
            </a:r>
            <a:r>
              <a:rPr dirty="0"/>
              <a:t>the </a:t>
            </a:r>
            <a:r>
              <a:rPr spc="-5" dirty="0"/>
              <a:t>consultant( one will </a:t>
            </a:r>
            <a:r>
              <a:rPr dirty="0"/>
              <a:t>be </a:t>
            </a:r>
            <a:r>
              <a:rPr spc="-5" dirty="0"/>
              <a:t>used for </a:t>
            </a:r>
            <a:r>
              <a:rPr dirty="0"/>
              <a:t>the </a:t>
            </a:r>
            <a:r>
              <a:rPr spc="-5" dirty="0"/>
              <a:t>projector </a:t>
            </a:r>
            <a:r>
              <a:rPr dirty="0"/>
              <a:t>and the </a:t>
            </a:r>
            <a:r>
              <a:rPr spc="-5" dirty="0"/>
              <a:t>other for </a:t>
            </a:r>
            <a:r>
              <a:rPr dirty="0"/>
              <a:t>keeping  the</a:t>
            </a:r>
            <a:r>
              <a:rPr spc="-5" dirty="0"/>
              <a:t> handouts)</a:t>
            </a:r>
          </a:p>
        </p:txBody>
      </p:sp>
      <p:sp>
        <p:nvSpPr>
          <p:cNvPr id="3" name="object 3"/>
          <p:cNvSpPr/>
          <p:nvPr/>
        </p:nvSpPr>
        <p:spPr>
          <a:xfrm>
            <a:off x="7631086" y="1517070"/>
            <a:ext cx="1163782" cy="12593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836572" y="1723275"/>
            <a:ext cx="752473" cy="847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31810" y="1718513"/>
            <a:ext cx="762000" cy="857250"/>
          </a:xfrm>
          <a:custGeom>
            <a:avLst/>
            <a:gdLst/>
            <a:ahLst/>
            <a:cxnLst/>
            <a:rect l="l" t="t" r="r" b="b"/>
            <a:pathLst>
              <a:path w="762000" h="857250">
                <a:moveTo>
                  <a:pt x="0" y="0"/>
                </a:moveTo>
                <a:lnTo>
                  <a:pt x="761999" y="0"/>
                </a:lnTo>
                <a:lnTo>
                  <a:pt x="761999" y="857249"/>
                </a:lnTo>
                <a:lnTo>
                  <a:pt x="0" y="85724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8448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9996" y="2460565"/>
            <a:ext cx="955963" cy="8645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881359" y="3387436"/>
            <a:ext cx="1205345" cy="7730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913732" y="2678366"/>
            <a:ext cx="1143000" cy="7143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908969" y="2673604"/>
            <a:ext cx="1152525" cy="723900"/>
          </a:xfrm>
          <a:custGeom>
            <a:avLst/>
            <a:gdLst/>
            <a:ahLst/>
            <a:cxnLst/>
            <a:rect l="l" t="t" r="r" b="b"/>
            <a:pathLst>
              <a:path w="1152525" h="723900">
                <a:moveTo>
                  <a:pt x="66047" y="0"/>
                </a:moveTo>
                <a:lnTo>
                  <a:pt x="1086471" y="0"/>
                </a:lnTo>
                <a:lnTo>
                  <a:pt x="1099471" y="1257"/>
                </a:lnTo>
                <a:lnTo>
                  <a:pt x="1133351" y="19203"/>
                </a:lnTo>
                <a:lnTo>
                  <a:pt x="1151261" y="53030"/>
                </a:lnTo>
                <a:lnTo>
                  <a:pt x="1152521" y="66048"/>
                </a:lnTo>
                <a:lnTo>
                  <a:pt x="1152521" y="657851"/>
                </a:lnTo>
                <a:lnTo>
                  <a:pt x="1133331" y="704708"/>
                </a:lnTo>
                <a:lnTo>
                  <a:pt x="1099471" y="722641"/>
                </a:lnTo>
                <a:lnTo>
                  <a:pt x="1086471" y="723899"/>
                </a:lnTo>
                <a:lnTo>
                  <a:pt x="66047" y="723899"/>
                </a:lnTo>
                <a:lnTo>
                  <a:pt x="19203" y="704727"/>
                </a:lnTo>
                <a:lnTo>
                  <a:pt x="1257" y="670847"/>
                </a:lnTo>
                <a:lnTo>
                  <a:pt x="0" y="657851"/>
                </a:lnTo>
                <a:lnTo>
                  <a:pt x="0" y="66048"/>
                </a:lnTo>
                <a:lnTo>
                  <a:pt x="19184" y="19184"/>
                </a:lnTo>
                <a:lnTo>
                  <a:pt x="53030" y="1259"/>
                </a:lnTo>
                <a:lnTo>
                  <a:pt x="66047" y="0"/>
                </a:lnTo>
                <a:close/>
              </a:path>
            </a:pathLst>
          </a:custGeom>
          <a:ln w="9524">
            <a:solidFill>
              <a:srgbClr val="6095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750896" y="3347056"/>
            <a:ext cx="1003494" cy="6940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94474" y="3770123"/>
            <a:ext cx="1050460" cy="9693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47651" y="3678389"/>
            <a:ext cx="985057" cy="183710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892144" y="4310147"/>
            <a:ext cx="1030777" cy="18578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56211" y="4833851"/>
            <a:ext cx="1217814" cy="80633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1100257" y="6434772"/>
            <a:ext cx="1803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29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0" y="914400"/>
            <a:ext cx="12190615" cy="8312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0"/>
            <a:ext cx="12192000" cy="914400"/>
          </a:xfrm>
          <a:custGeom>
            <a:avLst/>
            <a:gdLst/>
            <a:ahLst/>
            <a:cxnLst/>
            <a:rect l="l" t="t" r="r" b="b"/>
            <a:pathLst>
              <a:path w="12192000" h="914400">
                <a:moveTo>
                  <a:pt x="0" y="914400"/>
                </a:moveTo>
                <a:lnTo>
                  <a:pt x="12192000" y="914400"/>
                </a:lnTo>
                <a:lnTo>
                  <a:pt x="12192000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0"/>
            <a:ext cx="12192000" cy="914400"/>
          </a:xfrm>
          <a:custGeom>
            <a:avLst/>
            <a:gdLst/>
            <a:ahLst/>
            <a:cxnLst/>
            <a:rect l="l" t="t" r="r" b="b"/>
            <a:pathLst>
              <a:path w="12192000" h="914400">
                <a:moveTo>
                  <a:pt x="0" y="0"/>
                </a:moveTo>
                <a:lnTo>
                  <a:pt x="12191991" y="0"/>
                </a:lnTo>
                <a:lnTo>
                  <a:pt x="12191991" y="914399"/>
                </a:lnTo>
                <a:lnTo>
                  <a:pt x="0" y="9143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645153" y="200659"/>
            <a:ext cx="49072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Things Required at </a:t>
            </a:r>
            <a:r>
              <a:rPr sz="3200" dirty="0"/>
              <a:t>the</a:t>
            </a:r>
            <a:r>
              <a:rPr sz="3200" spc="-30" dirty="0"/>
              <a:t> </a:t>
            </a:r>
            <a:r>
              <a:rPr sz="3200" dirty="0"/>
              <a:t>Venue</a:t>
            </a:r>
            <a:endParaRPr sz="3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20138" y="5359044"/>
            <a:ext cx="7772400" cy="715645"/>
          </a:xfrm>
          <a:custGeom>
            <a:avLst/>
            <a:gdLst/>
            <a:ahLst/>
            <a:cxnLst/>
            <a:rect l="l" t="t" r="r" b="b"/>
            <a:pathLst>
              <a:path w="7772400" h="715645">
                <a:moveTo>
                  <a:pt x="0" y="119183"/>
                </a:moveTo>
                <a:lnTo>
                  <a:pt x="9366" y="72792"/>
                </a:lnTo>
                <a:lnTo>
                  <a:pt x="34908" y="34908"/>
                </a:lnTo>
                <a:lnTo>
                  <a:pt x="72792" y="9366"/>
                </a:lnTo>
                <a:lnTo>
                  <a:pt x="119183" y="0"/>
                </a:lnTo>
                <a:lnTo>
                  <a:pt x="7653214" y="0"/>
                </a:lnTo>
                <a:lnTo>
                  <a:pt x="7699604" y="9366"/>
                </a:lnTo>
                <a:lnTo>
                  <a:pt x="7737486" y="34908"/>
                </a:lnTo>
                <a:lnTo>
                  <a:pt x="7763028" y="72792"/>
                </a:lnTo>
                <a:lnTo>
                  <a:pt x="7772394" y="119183"/>
                </a:lnTo>
                <a:lnTo>
                  <a:pt x="7772394" y="595904"/>
                </a:lnTo>
                <a:lnTo>
                  <a:pt x="7763028" y="642296"/>
                </a:lnTo>
                <a:lnTo>
                  <a:pt x="7737486" y="680180"/>
                </a:lnTo>
                <a:lnTo>
                  <a:pt x="7699604" y="705722"/>
                </a:lnTo>
                <a:lnTo>
                  <a:pt x="7653214" y="715088"/>
                </a:lnTo>
                <a:lnTo>
                  <a:pt x="119183" y="715088"/>
                </a:lnTo>
                <a:lnTo>
                  <a:pt x="72792" y="705722"/>
                </a:lnTo>
                <a:lnTo>
                  <a:pt x="34908" y="680180"/>
                </a:lnTo>
                <a:lnTo>
                  <a:pt x="9366" y="642296"/>
                </a:lnTo>
                <a:lnTo>
                  <a:pt x="0" y="595904"/>
                </a:lnTo>
                <a:lnTo>
                  <a:pt x="0" y="119183"/>
                </a:lnTo>
                <a:close/>
              </a:path>
            </a:pathLst>
          </a:custGeom>
          <a:ln w="9524">
            <a:solidFill>
              <a:srgbClr val="B5B5B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133777" y="5426976"/>
            <a:ext cx="7520305" cy="56642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one </a:t>
            </a:r>
            <a:r>
              <a:rPr sz="1800" dirty="0">
                <a:latin typeface="Calibri"/>
                <a:cs typeface="Calibri"/>
              </a:rPr>
              <a:t>to </a:t>
            </a:r>
            <a:r>
              <a:rPr sz="1800" spc="-5" dirty="0">
                <a:latin typeface="Calibri"/>
                <a:cs typeface="Calibri"/>
              </a:rPr>
              <a:t>one meeting with HR stakeholders </a:t>
            </a:r>
            <a:r>
              <a:rPr sz="1800" dirty="0">
                <a:latin typeface="Calibri"/>
                <a:cs typeface="Calibri"/>
              </a:rPr>
              <a:t>to </a:t>
            </a:r>
            <a:r>
              <a:rPr sz="1800" spc="-5" dirty="0">
                <a:latin typeface="Calibri"/>
                <a:cs typeface="Calibri"/>
              </a:rPr>
              <a:t>take feedback on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intervention 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how </a:t>
            </a:r>
            <a:r>
              <a:rPr sz="1800" dirty="0">
                <a:latin typeface="Calibri"/>
                <a:cs typeface="Calibri"/>
              </a:rPr>
              <a:t>it </a:t>
            </a:r>
            <a:r>
              <a:rPr sz="1800" spc="-5" dirty="0">
                <a:latin typeface="Calibri"/>
                <a:cs typeface="Calibri"/>
              </a:rPr>
              <a:t>was received </a:t>
            </a:r>
            <a:r>
              <a:rPr sz="1800" dirty="0">
                <a:latin typeface="Calibri"/>
                <a:cs typeface="Calibri"/>
              </a:rPr>
              <a:t>and next </a:t>
            </a:r>
            <a:r>
              <a:rPr sz="1800" spc="-5" dirty="0">
                <a:latin typeface="Calibri"/>
                <a:cs typeface="Calibri"/>
              </a:rPr>
              <a:t>action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steps.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08705" y="1163777"/>
            <a:ext cx="5112321" cy="42020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09391" y="1366240"/>
            <a:ext cx="4513262" cy="3602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328857" y="6434773"/>
            <a:ext cx="1803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30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975461"/>
            <a:ext cx="12190615" cy="84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5"/>
            <a:ext cx="12192000" cy="975994"/>
          </a:xfrm>
          <a:custGeom>
            <a:avLst/>
            <a:gdLst/>
            <a:ahLst/>
            <a:cxnLst/>
            <a:rect l="l" t="t" r="r" b="b"/>
            <a:pathLst>
              <a:path w="12192000" h="975994">
                <a:moveTo>
                  <a:pt x="0" y="975456"/>
                </a:moveTo>
                <a:lnTo>
                  <a:pt x="12192000" y="975456"/>
                </a:lnTo>
                <a:lnTo>
                  <a:pt x="12192000" y="0"/>
                </a:lnTo>
                <a:lnTo>
                  <a:pt x="0" y="0"/>
                </a:lnTo>
                <a:lnTo>
                  <a:pt x="0" y="975456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2192000" cy="975994"/>
          </a:xfrm>
          <a:custGeom>
            <a:avLst/>
            <a:gdLst/>
            <a:ahLst/>
            <a:cxnLst/>
            <a:rect l="l" t="t" r="r" b="b"/>
            <a:pathLst>
              <a:path w="12192000" h="975994">
                <a:moveTo>
                  <a:pt x="0" y="0"/>
                </a:moveTo>
                <a:lnTo>
                  <a:pt x="12191991" y="0"/>
                </a:lnTo>
                <a:lnTo>
                  <a:pt x="12191991" y="975456"/>
                </a:lnTo>
                <a:lnTo>
                  <a:pt x="0" y="975456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377916" y="231190"/>
            <a:ext cx="14408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Discove</a:t>
            </a:r>
            <a:r>
              <a:rPr sz="3200" dirty="0"/>
              <a:t>r</a:t>
            </a:r>
            <a:endParaRPr sz="3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24590" y="2257018"/>
            <a:ext cx="3365500" cy="0"/>
          </a:xfrm>
          <a:custGeom>
            <a:avLst/>
            <a:gdLst/>
            <a:ahLst/>
            <a:cxnLst/>
            <a:rect l="l" t="t" r="r" b="b"/>
            <a:pathLst>
              <a:path w="3365500">
                <a:moveTo>
                  <a:pt x="0" y="0"/>
                </a:moveTo>
                <a:lnTo>
                  <a:pt x="336550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11790" y="2486532"/>
            <a:ext cx="571500" cy="0"/>
          </a:xfrm>
          <a:custGeom>
            <a:avLst/>
            <a:gdLst/>
            <a:ahLst/>
            <a:cxnLst/>
            <a:rect l="l" t="t" r="r" b="b"/>
            <a:pathLst>
              <a:path w="571500">
                <a:moveTo>
                  <a:pt x="0" y="0"/>
                </a:moveTo>
                <a:lnTo>
                  <a:pt x="57150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30478" y="2486532"/>
            <a:ext cx="838200" cy="0"/>
          </a:xfrm>
          <a:custGeom>
            <a:avLst/>
            <a:gdLst/>
            <a:ahLst/>
            <a:cxnLst/>
            <a:rect l="l" t="t" r="r" b="b"/>
            <a:pathLst>
              <a:path w="838200">
                <a:moveTo>
                  <a:pt x="0" y="0"/>
                </a:moveTo>
                <a:lnTo>
                  <a:pt x="83820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265564"/>
              </p:ext>
            </p:extLst>
          </p:nvPr>
        </p:nvGraphicFramePr>
        <p:xfrm>
          <a:off x="1981200" y="762000"/>
          <a:ext cx="8399780" cy="52647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0815"/>
                <a:gridCol w="2720340"/>
                <a:gridCol w="1698625"/>
              </a:tblGrid>
              <a:tr h="465455">
                <a:tc gridSpan="3">
                  <a:txBody>
                    <a:bodyPr/>
                    <a:lstStyle/>
                    <a:p>
                      <a:pPr marL="265874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600" b="1" u="sng" spc="-5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cs typeface="Calibri"/>
                        </a:rPr>
                        <a:t>Diagnose </a:t>
                      </a:r>
                      <a:r>
                        <a:rPr sz="1600" b="1" u="sng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cs typeface="Calibri"/>
                        </a:rPr>
                        <a:t>&amp; </a:t>
                      </a:r>
                      <a:r>
                        <a:rPr sz="1600" b="1" u="sng" spc="-5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cs typeface="Calibri"/>
                        </a:rPr>
                        <a:t>Design </a:t>
                      </a:r>
                      <a:r>
                        <a:rPr sz="2400" b="1" u="sng" baseline="5208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Lucida Sans"/>
                          <a:cs typeface="Lucida Sans"/>
                        </a:rPr>
                        <a:t>– </a:t>
                      </a:r>
                      <a:r>
                        <a:rPr sz="1600" b="1" u="sng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cs typeface="Calibri"/>
                        </a:rPr>
                        <a:t>ONE </a:t>
                      </a:r>
                      <a:r>
                        <a:rPr sz="1600" b="1" u="sng" spc="-5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cs typeface="Calibri"/>
                        </a:rPr>
                        <a:t>TIME</a:t>
                      </a:r>
                      <a:r>
                        <a:rPr sz="1600" b="1" u="sng" spc="-210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u="sng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cs typeface="Calibri"/>
                        </a:rPr>
                        <a:t>COST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42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095C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601345">
                <a:tc>
                  <a:txBody>
                    <a:bodyPr/>
                    <a:lstStyle/>
                    <a:p>
                      <a:pPr marL="792480" marR="767080" indent="59055">
                        <a:lnSpc>
                          <a:spcPts val="1600"/>
                        </a:lnSpc>
                        <a:spcBef>
                          <a:spcPts val="1045"/>
                        </a:spcBef>
                      </a:pPr>
                      <a:r>
                        <a:rPr sz="1400" spc="-5" dirty="0" smtClean="0">
                          <a:latin typeface="Calibri"/>
                          <a:cs typeface="Calibri"/>
                        </a:rPr>
                        <a:t>Half </a:t>
                      </a:r>
                      <a:r>
                        <a:rPr sz="2100" baseline="3968" dirty="0">
                          <a:latin typeface="Lucida Sans"/>
                          <a:cs typeface="Lucida Sans"/>
                        </a:rPr>
                        <a:t>–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day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customizing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400" spc="-1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design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1327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E1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40535" marR="1715770" algn="ctr">
                        <a:lnSpc>
                          <a:spcPct val="101200"/>
                        </a:lnSpc>
                        <a:spcBef>
                          <a:spcPts val="1140"/>
                        </a:spcBef>
                      </a:pPr>
                      <a:r>
                        <a:rPr sz="1400" spc="-5" dirty="0" smtClean="0">
                          <a:latin typeface="Calibri"/>
                          <a:cs typeface="Calibri"/>
                        </a:rPr>
                        <a:t>INR</a:t>
                      </a:r>
                      <a:r>
                        <a:rPr sz="1400" spc="-55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46,000/-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1447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E1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95934">
                <a:tc gridSpan="3">
                  <a:txBody>
                    <a:bodyPr/>
                    <a:lstStyle/>
                    <a:p>
                      <a:pPr marL="2524125"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Delivery (for </a:t>
                      </a:r>
                      <a:r>
                        <a:rPr lang="x-none" sz="1600" b="1" spc="-5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20</a:t>
                      </a:r>
                      <a:r>
                        <a:rPr sz="1600" b="1" spc="-5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participants per</a:t>
                      </a:r>
                      <a:r>
                        <a:rPr sz="16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batch)*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1765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095C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9240">
                <a:tc>
                  <a:txBody>
                    <a:bodyPr/>
                    <a:lstStyle/>
                    <a:p>
                      <a:pPr marL="17780" algn="ctr">
                        <a:lnSpc>
                          <a:spcPts val="1240"/>
                        </a:lnSpc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Activity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095C9"/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ts val="1240"/>
                        </a:lnSpc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Investment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095C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095C9"/>
                    </a:solidFill>
                  </a:tcPr>
                </a:tc>
              </a:tr>
              <a:tr h="9537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14604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Professional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fee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delivery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D0E1F4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14604" marR="680720">
                        <a:lnSpc>
                          <a:spcPct val="101200"/>
                        </a:lnSpc>
                      </a:pPr>
                      <a:r>
                        <a:rPr lang="x-none" sz="1400" dirty="0" smtClean="0">
                          <a:latin typeface="Calibri"/>
                          <a:cs typeface="Calibri"/>
                        </a:rPr>
                        <a:t>INR 75,000 per consultant per day X 1 consultant</a:t>
                      </a:r>
                      <a:r>
                        <a:rPr lang="x-none" sz="1400" baseline="0" dirty="0" smtClean="0">
                          <a:latin typeface="Calibri"/>
                          <a:cs typeface="Calibri"/>
                        </a:rPr>
                        <a:t> X 2 days </a:t>
                      </a:r>
                    </a:p>
                    <a:p>
                      <a:pPr marL="14604" marR="680720">
                        <a:lnSpc>
                          <a:spcPct val="101200"/>
                        </a:lnSpc>
                      </a:pPr>
                      <a:endParaRPr lang="x-none" sz="1400" baseline="0" dirty="0" smtClean="0">
                        <a:latin typeface="Calibri"/>
                        <a:cs typeface="Calibri"/>
                      </a:endParaRPr>
                    </a:p>
                    <a:p>
                      <a:pPr marL="14604" marR="680720">
                        <a:lnSpc>
                          <a:spcPct val="101200"/>
                        </a:lnSpc>
                      </a:pPr>
                      <a:endParaRPr lang="x-none" sz="1400" baseline="0" dirty="0" smtClean="0">
                        <a:latin typeface="Calibri"/>
                        <a:cs typeface="Calibri"/>
                      </a:endParaRPr>
                    </a:p>
                    <a:p>
                      <a:pPr marL="14604" marR="680720">
                        <a:lnSpc>
                          <a:spcPct val="101200"/>
                        </a:lnSpc>
                      </a:pPr>
                      <a:endParaRPr lang="x-none" sz="1400" baseline="0" dirty="0" smtClean="0">
                        <a:latin typeface="Calibri"/>
                        <a:cs typeface="Calibri"/>
                      </a:endParaRPr>
                    </a:p>
                    <a:p>
                      <a:pPr marL="14604" marR="680720">
                        <a:lnSpc>
                          <a:spcPct val="101200"/>
                        </a:lnSpc>
                      </a:pPr>
                      <a:endParaRPr lang="x-none" sz="1400" baseline="0" dirty="0" smtClean="0">
                        <a:latin typeface="Calibri"/>
                        <a:cs typeface="Calibri"/>
                      </a:endParaRPr>
                    </a:p>
                    <a:p>
                      <a:pPr marL="14604" marR="680720">
                        <a:lnSpc>
                          <a:spcPct val="101200"/>
                        </a:lnSpc>
                      </a:pPr>
                      <a:r>
                        <a:rPr lang="x-none" sz="1400" baseline="0" dirty="0" smtClean="0">
                          <a:latin typeface="Calibri"/>
                          <a:cs typeface="Calibri"/>
                        </a:rPr>
                        <a:t>To be printed by JSW</a:t>
                      </a:r>
                    </a:p>
                  </a:txBody>
                  <a:tcPr marL="0" marR="0" marT="444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E1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13970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INR 1,50,000/-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D0E1F4"/>
                    </a:solidFill>
                  </a:tcPr>
                </a:tc>
              </a:tr>
              <a:tr h="16129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984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0E1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98425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0E1F4"/>
                    </a:solidFill>
                  </a:tcPr>
                </a:tc>
              </a:tr>
              <a:tr h="24574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3175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0E1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D0E1F4"/>
                    </a:solidFill>
                  </a:tcPr>
                </a:tc>
              </a:tr>
              <a:tr h="162701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spc="-5" dirty="0" smtClean="0">
                          <a:latin typeface="+mn-lt"/>
                          <a:cs typeface="Calibri"/>
                        </a:rPr>
                        <a:t>Learning material (handouts)</a:t>
                      </a:r>
                      <a:endParaRPr lang="en-US" sz="1400" dirty="0" smtClean="0">
                        <a:latin typeface="+mn-lt"/>
                        <a:cs typeface="Calibri"/>
                      </a:endParaRPr>
                    </a:p>
                    <a:p>
                      <a:endParaRPr lang="en-US" dirty="0"/>
                    </a:p>
                  </a:txBody>
                  <a:tcPr marL="0" marR="0" marT="98425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0E1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 marL="0" marR="0" marT="984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D0E1F4"/>
                    </a:solidFill>
                  </a:tcPr>
                </a:tc>
              </a:tr>
              <a:tr h="24511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98425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E1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98425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E1F4"/>
                    </a:solidFill>
                  </a:tcPr>
                </a:tc>
              </a:tr>
              <a:tr h="434975">
                <a:tc gridSpan="2">
                  <a:txBody>
                    <a:bodyPr/>
                    <a:lstStyle/>
                    <a:p>
                      <a:pPr marL="96456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Total Investment for journey covering 15 participants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( 1</a:t>
                      </a:r>
                      <a:r>
                        <a:rPr sz="1400" spc="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batch)**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095C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97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400" spc="-5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INR</a:t>
                      </a:r>
                      <a:r>
                        <a:rPr lang="x-none" sz="1400" spc="-5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1,50,000/- **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095C9"/>
                    </a:solidFill>
                  </a:tcPr>
                </a:tc>
              </a:tr>
              <a:tr h="434975">
                <a:tc gridSpan="2">
                  <a:txBody>
                    <a:bodyPr/>
                    <a:lstStyle/>
                    <a:p>
                      <a:pPr marL="210375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Total investment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per</a:t>
                      </a:r>
                      <a:r>
                        <a:rPr sz="14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participant**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095C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97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400" spc="-5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INR</a:t>
                      </a:r>
                      <a:r>
                        <a:rPr lang="x-none" sz="1400" spc="-5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7,500</a:t>
                      </a:r>
                      <a:r>
                        <a:rPr lang="x-none" sz="1400" spc="-5" baseline="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/- **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095C9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5611495" y="6248400"/>
            <a:ext cx="6580505" cy="4638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700"/>
              </a:lnSpc>
              <a:spcBef>
                <a:spcPts val="100"/>
              </a:spcBef>
            </a:pPr>
            <a:r>
              <a:rPr sz="1500" b="1" spc="-5" dirty="0">
                <a:solidFill>
                  <a:srgbClr val="1F497D"/>
                </a:solidFill>
                <a:latin typeface="Calibri"/>
                <a:cs typeface="Calibri"/>
              </a:rPr>
              <a:t>*In case </a:t>
            </a:r>
            <a:r>
              <a:rPr sz="1500" b="1" dirty="0">
                <a:solidFill>
                  <a:srgbClr val="1F497D"/>
                </a:solidFill>
                <a:latin typeface="Calibri"/>
                <a:cs typeface="Calibri"/>
              </a:rPr>
              <a:t>of more </a:t>
            </a:r>
            <a:r>
              <a:rPr sz="1500" b="1" spc="-5" dirty="0">
                <a:solidFill>
                  <a:srgbClr val="1F497D"/>
                </a:solidFill>
                <a:latin typeface="Calibri"/>
                <a:cs typeface="Calibri"/>
              </a:rPr>
              <a:t>than </a:t>
            </a:r>
            <a:r>
              <a:rPr lang="x-none" sz="1500" b="1" spc="-5" dirty="0" smtClean="0">
                <a:solidFill>
                  <a:srgbClr val="1F497D"/>
                </a:solidFill>
                <a:latin typeface="Calibri"/>
                <a:cs typeface="Calibri"/>
              </a:rPr>
              <a:t>20</a:t>
            </a:r>
            <a:r>
              <a:rPr sz="1500" b="1" spc="-5" dirty="0" smtClean="0">
                <a:solidFill>
                  <a:srgbClr val="1F497D"/>
                </a:solidFill>
                <a:latin typeface="Calibri"/>
                <a:cs typeface="Calibri"/>
              </a:rPr>
              <a:t> </a:t>
            </a:r>
            <a:r>
              <a:rPr sz="1500" b="1" spc="-5" dirty="0">
                <a:solidFill>
                  <a:srgbClr val="1F497D"/>
                </a:solidFill>
                <a:latin typeface="Calibri"/>
                <a:cs typeface="Calibri"/>
              </a:rPr>
              <a:t>participants, </a:t>
            </a:r>
            <a:r>
              <a:rPr sz="1500" b="1" dirty="0">
                <a:solidFill>
                  <a:srgbClr val="1F497D"/>
                </a:solidFill>
                <a:latin typeface="Calibri"/>
                <a:cs typeface="Calibri"/>
              </a:rPr>
              <a:t>2 </a:t>
            </a:r>
            <a:r>
              <a:rPr sz="1500" b="1" spc="-5" dirty="0">
                <a:solidFill>
                  <a:srgbClr val="1F497D"/>
                </a:solidFill>
                <a:latin typeface="Calibri"/>
                <a:cs typeface="Calibri"/>
              </a:rPr>
              <a:t>Maynard Leigh consultants will </a:t>
            </a:r>
            <a:r>
              <a:rPr sz="1500" b="1" spc="-204" dirty="0">
                <a:solidFill>
                  <a:srgbClr val="1F497D"/>
                </a:solidFill>
                <a:latin typeface="Calibri"/>
                <a:cs typeface="Calibri"/>
              </a:rPr>
              <a:t>be</a:t>
            </a:r>
            <a:r>
              <a:rPr sz="1800" spc="-307" baseline="-4629" dirty="0">
                <a:solidFill>
                  <a:srgbClr val="898989"/>
                </a:solidFill>
                <a:latin typeface="Calibri"/>
                <a:cs typeface="Calibri"/>
              </a:rPr>
              <a:t>3</a:t>
            </a:r>
            <a:r>
              <a:rPr sz="1500" b="1" spc="-204" dirty="0">
                <a:solidFill>
                  <a:srgbClr val="1F497D"/>
                </a:solidFill>
                <a:latin typeface="Calibri"/>
                <a:cs typeface="Calibri"/>
              </a:rPr>
              <a:t>n</a:t>
            </a:r>
            <a:r>
              <a:rPr sz="1800" spc="-307" baseline="-4629" dirty="0">
                <a:solidFill>
                  <a:srgbClr val="898989"/>
                </a:solidFill>
                <a:latin typeface="Calibri"/>
                <a:cs typeface="Calibri"/>
              </a:rPr>
              <a:t>1 </a:t>
            </a:r>
            <a:r>
              <a:rPr sz="1500" b="1" spc="-5" dirty="0">
                <a:solidFill>
                  <a:srgbClr val="1F497D"/>
                </a:solidFill>
                <a:latin typeface="Calibri"/>
                <a:cs typeface="Calibri"/>
              </a:rPr>
              <a:t>eeded</a:t>
            </a:r>
            <a:r>
              <a:rPr sz="1500" b="1" spc="-5" dirty="0" smtClean="0">
                <a:solidFill>
                  <a:srgbClr val="1F497D"/>
                </a:solidFill>
                <a:latin typeface="Calibri"/>
                <a:cs typeface="Calibri"/>
              </a:rPr>
              <a:t>.</a:t>
            </a:r>
            <a:endParaRPr lang="x-none" sz="1500" b="1" spc="-5" dirty="0" smtClean="0">
              <a:solidFill>
                <a:srgbClr val="1F497D"/>
              </a:solidFill>
              <a:latin typeface="Calibri"/>
              <a:cs typeface="Calibri"/>
            </a:endParaRPr>
          </a:p>
          <a:p>
            <a:pPr marL="12700">
              <a:lnSpc>
                <a:spcPts val="1689"/>
              </a:lnSpc>
            </a:pPr>
            <a:r>
              <a:rPr lang="en-US" sz="1500" b="1" spc="-5" dirty="0">
                <a:solidFill>
                  <a:srgbClr val="1F497D"/>
                </a:solidFill>
                <a:cs typeface="Calibri"/>
              </a:rPr>
              <a:t>**Total investment doesn</a:t>
            </a:r>
            <a:r>
              <a:rPr lang="en-US" sz="1500" b="1" spc="-5" dirty="0">
                <a:solidFill>
                  <a:srgbClr val="275D90"/>
                </a:solidFill>
                <a:latin typeface="Lucida Sans"/>
                <a:cs typeface="Lucida Sans"/>
              </a:rPr>
              <a:t>’</a:t>
            </a:r>
            <a:r>
              <a:rPr lang="en-US" sz="1500" b="1" spc="-5" dirty="0">
                <a:solidFill>
                  <a:srgbClr val="1F497D"/>
                </a:solidFill>
                <a:cs typeface="Calibri"/>
              </a:rPr>
              <a:t>t </a:t>
            </a:r>
            <a:r>
              <a:rPr lang="en-US" sz="1500" b="1" dirty="0">
                <a:solidFill>
                  <a:srgbClr val="1F497D"/>
                </a:solidFill>
                <a:cs typeface="Calibri"/>
              </a:rPr>
              <a:t>include the Diagnosis &amp; </a:t>
            </a:r>
            <a:r>
              <a:rPr lang="en-US" sz="1500" b="1" spc="-5" dirty="0">
                <a:solidFill>
                  <a:srgbClr val="1F497D"/>
                </a:solidFill>
                <a:cs typeface="Calibri"/>
              </a:rPr>
              <a:t>D</a:t>
            </a:r>
            <a:r>
              <a:rPr lang="en-US" sz="1500" b="1" spc="-5" dirty="0">
                <a:solidFill>
                  <a:srgbClr val="275D90"/>
                </a:solidFill>
                <a:cs typeface="Calibri"/>
              </a:rPr>
              <a:t>e</a:t>
            </a:r>
            <a:r>
              <a:rPr lang="en-US" sz="1500" b="1" spc="-5" dirty="0">
                <a:solidFill>
                  <a:srgbClr val="1F497D"/>
                </a:solidFill>
                <a:cs typeface="Calibri"/>
              </a:rPr>
              <a:t>sign </a:t>
            </a:r>
            <a:r>
              <a:rPr lang="en-US" sz="1500" b="1" dirty="0">
                <a:solidFill>
                  <a:srgbClr val="1F497D"/>
                </a:solidFill>
                <a:cs typeface="Calibri"/>
              </a:rPr>
              <a:t>one </a:t>
            </a:r>
            <a:r>
              <a:rPr lang="en-US" sz="1500" b="1" spc="-5" dirty="0">
                <a:solidFill>
                  <a:srgbClr val="1F497D"/>
                </a:solidFill>
                <a:cs typeface="Calibri"/>
              </a:rPr>
              <a:t>time</a:t>
            </a:r>
            <a:r>
              <a:rPr lang="en-US" sz="1500" b="1" dirty="0">
                <a:solidFill>
                  <a:srgbClr val="1F497D"/>
                </a:solidFill>
                <a:cs typeface="Calibri"/>
              </a:rPr>
              <a:t> cost.</a:t>
            </a:r>
            <a:endParaRPr lang="en-US" sz="1500" dirty="0"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616445"/>
            <a:ext cx="12190615" cy="85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2192000" cy="616585"/>
          </a:xfrm>
          <a:custGeom>
            <a:avLst/>
            <a:gdLst/>
            <a:ahLst/>
            <a:cxnLst/>
            <a:rect l="l" t="t" r="r" b="b"/>
            <a:pathLst>
              <a:path w="12192000" h="616585">
                <a:moveTo>
                  <a:pt x="0" y="616449"/>
                </a:moveTo>
                <a:lnTo>
                  <a:pt x="12192000" y="616449"/>
                </a:lnTo>
                <a:lnTo>
                  <a:pt x="12192000" y="0"/>
                </a:lnTo>
                <a:lnTo>
                  <a:pt x="0" y="0"/>
                </a:lnTo>
                <a:lnTo>
                  <a:pt x="0" y="616449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2192000" cy="616585"/>
          </a:xfrm>
          <a:custGeom>
            <a:avLst/>
            <a:gdLst/>
            <a:ahLst/>
            <a:cxnLst/>
            <a:rect l="l" t="t" r="r" b="b"/>
            <a:pathLst>
              <a:path w="12192000" h="616585">
                <a:moveTo>
                  <a:pt x="0" y="0"/>
                </a:moveTo>
                <a:lnTo>
                  <a:pt x="12191991" y="0"/>
                </a:lnTo>
                <a:lnTo>
                  <a:pt x="12191991" y="616448"/>
                </a:lnTo>
                <a:lnTo>
                  <a:pt x="0" y="616448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657729" y="51689"/>
            <a:ext cx="68827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Your Investment: </a:t>
            </a:r>
            <a:r>
              <a:rPr lang="x-none" sz="3200" spc="-5" dirty="0" smtClean="0"/>
              <a:t>Workshop 1</a:t>
            </a:r>
            <a:endParaRPr sz="32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24590" y="2257018"/>
            <a:ext cx="3365500" cy="0"/>
          </a:xfrm>
          <a:custGeom>
            <a:avLst/>
            <a:gdLst/>
            <a:ahLst/>
            <a:cxnLst/>
            <a:rect l="l" t="t" r="r" b="b"/>
            <a:pathLst>
              <a:path w="3365500">
                <a:moveTo>
                  <a:pt x="0" y="0"/>
                </a:moveTo>
                <a:lnTo>
                  <a:pt x="336550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11790" y="2486532"/>
            <a:ext cx="571500" cy="0"/>
          </a:xfrm>
          <a:custGeom>
            <a:avLst/>
            <a:gdLst/>
            <a:ahLst/>
            <a:cxnLst/>
            <a:rect l="l" t="t" r="r" b="b"/>
            <a:pathLst>
              <a:path w="571500">
                <a:moveTo>
                  <a:pt x="0" y="0"/>
                </a:moveTo>
                <a:lnTo>
                  <a:pt x="57150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30478" y="2486532"/>
            <a:ext cx="838200" cy="0"/>
          </a:xfrm>
          <a:custGeom>
            <a:avLst/>
            <a:gdLst/>
            <a:ahLst/>
            <a:cxnLst/>
            <a:rect l="l" t="t" r="r" b="b"/>
            <a:pathLst>
              <a:path w="838200">
                <a:moveTo>
                  <a:pt x="0" y="0"/>
                </a:moveTo>
                <a:lnTo>
                  <a:pt x="83820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640863"/>
              </p:ext>
            </p:extLst>
          </p:nvPr>
        </p:nvGraphicFramePr>
        <p:xfrm>
          <a:off x="1981200" y="762000"/>
          <a:ext cx="8399780" cy="52647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0815"/>
                <a:gridCol w="2720340"/>
                <a:gridCol w="1698625"/>
              </a:tblGrid>
              <a:tr h="465455">
                <a:tc gridSpan="3">
                  <a:txBody>
                    <a:bodyPr/>
                    <a:lstStyle/>
                    <a:p>
                      <a:pPr marL="265874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600" b="1" u="sng" spc="-5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cs typeface="Calibri"/>
                        </a:rPr>
                        <a:t>Diagnose </a:t>
                      </a:r>
                      <a:r>
                        <a:rPr sz="1600" b="1" u="sng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cs typeface="Calibri"/>
                        </a:rPr>
                        <a:t>&amp; </a:t>
                      </a:r>
                      <a:r>
                        <a:rPr sz="1600" b="1" u="sng" spc="-5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cs typeface="Calibri"/>
                        </a:rPr>
                        <a:t>Design </a:t>
                      </a:r>
                      <a:r>
                        <a:rPr sz="2400" b="1" u="sng" baseline="5208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Lucida Sans"/>
                          <a:cs typeface="Lucida Sans"/>
                        </a:rPr>
                        <a:t>– </a:t>
                      </a:r>
                      <a:r>
                        <a:rPr sz="1600" b="1" u="sng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cs typeface="Calibri"/>
                        </a:rPr>
                        <a:t>ONE </a:t>
                      </a:r>
                      <a:r>
                        <a:rPr sz="1600" b="1" u="sng" spc="-5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cs typeface="Calibri"/>
                        </a:rPr>
                        <a:t>TIME</a:t>
                      </a:r>
                      <a:r>
                        <a:rPr sz="1600" b="1" u="sng" spc="-210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u="sng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cs typeface="Calibri"/>
                        </a:rPr>
                        <a:t>COST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42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095C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601345">
                <a:tc>
                  <a:txBody>
                    <a:bodyPr/>
                    <a:lstStyle/>
                    <a:p>
                      <a:pPr marL="792480" marR="767080" indent="59055">
                        <a:lnSpc>
                          <a:spcPts val="1600"/>
                        </a:lnSpc>
                        <a:spcBef>
                          <a:spcPts val="1045"/>
                        </a:spcBef>
                      </a:pPr>
                      <a:r>
                        <a:rPr sz="1400" spc="-5" dirty="0" smtClean="0">
                          <a:latin typeface="Calibri"/>
                          <a:cs typeface="Calibri"/>
                        </a:rPr>
                        <a:t>Half </a:t>
                      </a:r>
                      <a:r>
                        <a:rPr sz="2100" baseline="3968" dirty="0">
                          <a:latin typeface="Lucida Sans"/>
                          <a:cs typeface="Lucida Sans"/>
                        </a:rPr>
                        <a:t>–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day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customizing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400" spc="-1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design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1327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E1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40535" marR="1715770" algn="ctr">
                        <a:lnSpc>
                          <a:spcPct val="101200"/>
                        </a:lnSpc>
                        <a:spcBef>
                          <a:spcPts val="1140"/>
                        </a:spcBef>
                      </a:pPr>
                      <a:r>
                        <a:rPr sz="1400" spc="-5" dirty="0" smtClean="0">
                          <a:latin typeface="Calibri"/>
                          <a:cs typeface="Calibri"/>
                        </a:rPr>
                        <a:t>INR</a:t>
                      </a:r>
                      <a:r>
                        <a:rPr sz="1400" spc="-55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46,000/-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1447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E1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95934">
                <a:tc gridSpan="3">
                  <a:txBody>
                    <a:bodyPr/>
                    <a:lstStyle/>
                    <a:p>
                      <a:pPr marL="2524125"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Delivery (for </a:t>
                      </a:r>
                      <a:r>
                        <a:rPr lang="x-none" sz="1600" b="1" spc="-5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20</a:t>
                      </a:r>
                      <a:r>
                        <a:rPr sz="1600" b="1" spc="-5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participants per</a:t>
                      </a:r>
                      <a:r>
                        <a:rPr sz="16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batch)*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1765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095C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9240">
                <a:tc>
                  <a:txBody>
                    <a:bodyPr/>
                    <a:lstStyle/>
                    <a:p>
                      <a:pPr marL="17780" algn="ctr">
                        <a:lnSpc>
                          <a:spcPts val="1240"/>
                        </a:lnSpc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Activity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095C9"/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ts val="1240"/>
                        </a:lnSpc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Investment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095C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095C9"/>
                    </a:solidFill>
                  </a:tcPr>
                </a:tc>
              </a:tr>
              <a:tr h="9537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14604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Professional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fee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delivery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D0E1F4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14604" marR="680720">
                        <a:lnSpc>
                          <a:spcPct val="101200"/>
                        </a:lnSpc>
                      </a:pPr>
                      <a:r>
                        <a:rPr lang="x-none" sz="1400" dirty="0" smtClean="0">
                          <a:latin typeface="Calibri"/>
                          <a:cs typeface="Calibri"/>
                        </a:rPr>
                        <a:t>INR 75,000 per consultant per day X 1 consultant</a:t>
                      </a:r>
                      <a:r>
                        <a:rPr lang="x-none" sz="1400" baseline="0" dirty="0" smtClean="0">
                          <a:latin typeface="Calibri"/>
                          <a:cs typeface="Calibri"/>
                        </a:rPr>
                        <a:t> X 2 days </a:t>
                      </a:r>
                    </a:p>
                    <a:p>
                      <a:pPr marL="14604" marR="680720">
                        <a:lnSpc>
                          <a:spcPct val="101200"/>
                        </a:lnSpc>
                      </a:pPr>
                      <a:endParaRPr lang="x-none" sz="1400" baseline="0" dirty="0" smtClean="0">
                        <a:latin typeface="Calibri"/>
                        <a:cs typeface="Calibri"/>
                      </a:endParaRPr>
                    </a:p>
                    <a:p>
                      <a:pPr marL="14604" marR="680720">
                        <a:lnSpc>
                          <a:spcPct val="101200"/>
                        </a:lnSpc>
                      </a:pPr>
                      <a:endParaRPr lang="x-none" sz="1400" baseline="0" dirty="0" smtClean="0">
                        <a:latin typeface="Calibri"/>
                        <a:cs typeface="Calibri"/>
                      </a:endParaRPr>
                    </a:p>
                    <a:p>
                      <a:pPr marL="14604" marR="680720">
                        <a:lnSpc>
                          <a:spcPct val="101200"/>
                        </a:lnSpc>
                      </a:pPr>
                      <a:endParaRPr lang="x-none" sz="1400" baseline="0" dirty="0" smtClean="0">
                        <a:latin typeface="Calibri"/>
                        <a:cs typeface="Calibri"/>
                      </a:endParaRPr>
                    </a:p>
                    <a:p>
                      <a:pPr marL="14604" marR="680720">
                        <a:lnSpc>
                          <a:spcPct val="101200"/>
                        </a:lnSpc>
                      </a:pPr>
                      <a:endParaRPr lang="x-none" sz="1400" baseline="0" dirty="0" smtClean="0">
                        <a:latin typeface="Calibri"/>
                        <a:cs typeface="Calibri"/>
                      </a:endParaRPr>
                    </a:p>
                    <a:p>
                      <a:pPr marL="14604" marR="680720">
                        <a:lnSpc>
                          <a:spcPct val="101200"/>
                        </a:lnSpc>
                      </a:pPr>
                      <a:r>
                        <a:rPr lang="x-none" sz="1400" baseline="0" dirty="0" smtClean="0">
                          <a:latin typeface="Calibri"/>
                          <a:cs typeface="Calibri"/>
                        </a:rPr>
                        <a:t>To be printed by JSW</a:t>
                      </a:r>
                    </a:p>
                  </a:txBody>
                  <a:tcPr marL="0" marR="0" marT="444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E1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13970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INR 1,50,000/-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D0E1F4"/>
                    </a:solidFill>
                  </a:tcPr>
                </a:tc>
              </a:tr>
              <a:tr h="16129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984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0E1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98425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0E1F4"/>
                    </a:solidFill>
                  </a:tcPr>
                </a:tc>
              </a:tr>
              <a:tr h="24574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3175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0E1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D0E1F4"/>
                    </a:solidFill>
                  </a:tcPr>
                </a:tc>
              </a:tr>
              <a:tr h="162701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spc="-5" dirty="0" smtClean="0">
                          <a:latin typeface="+mn-lt"/>
                          <a:cs typeface="Calibri"/>
                        </a:rPr>
                        <a:t>Learning material (handouts)</a:t>
                      </a:r>
                      <a:endParaRPr lang="en-US" sz="1400" dirty="0" smtClean="0">
                        <a:latin typeface="+mn-lt"/>
                        <a:cs typeface="Calibri"/>
                      </a:endParaRPr>
                    </a:p>
                    <a:p>
                      <a:endParaRPr lang="en-US" dirty="0"/>
                    </a:p>
                  </a:txBody>
                  <a:tcPr marL="0" marR="0" marT="98425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0E1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 marL="0" marR="0" marT="984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D0E1F4"/>
                    </a:solidFill>
                  </a:tcPr>
                </a:tc>
              </a:tr>
              <a:tr h="24511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98425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E1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98425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E1F4"/>
                    </a:solidFill>
                  </a:tcPr>
                </a:tc>
              </a:tr>
              <a:tr h="434975">
                <a:tc gridSpan="2">
                  <a:txBody>
                    <a:bodyPr/>
                    <a:lstStyle/>
                    <a:p>
                      <a:pPr marL="96456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Total Investment for journey covering 15 participants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( 1</a:t>
                      </a:r>
                      <a:r>
                        <a:rPr sz="1400" spc="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batch)**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095C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97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400" spc="-5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INR</a:t>
                      </a:r>
                      <a:r>
                        <a:rPr lang="x-none" sz="1400" spc="-5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1,50,000/- **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095C9"/>
                    </a:solidFill>
                  </a:tcPr>
                </a:tc>
              </a:tr>
              <a:tr h="434975">
                <a:tc gridSpan="2">
                  <a:txBody>
                    <a:bodyPr/>
                    <a:lstStyle/>
                    <a:p>
                      <a:pPr marL="210375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Total investment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per</a:t>
                      </a:r>
                      <a:r>
                        <a:rPr sz="14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participant**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095C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97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400" spc="-5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INR</a:t>
                      </a:r>
                      <a:r>
                        <a:rPr lang="x-none" sz="1400" spc="-5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7,500</a:t>
                      </a:r>
                      <a:r>
                        <a:rPr lang="x-none" sz="1400" spc="-5" baseline="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/- **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095C9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5611495" y="6248400"/>
            <a:ext cx="6580505" cy="4638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700"/>
              </a:lnSpc>
              <a:spcBef>
                <a:spcPts val="100"/>
              </a:spcBef>
            </a:pPr>
            <a:r>
              <a:rPr sz="1500" b="1" spc="-5" dirty="0">
                <a:solidFill>
                  <a:srgbClr val="1F497D"/>
                </a:solidFill>
                <a:latin typeface="Calibri"/>
                <a:cs typeface="Calibri"/>
              </a:rPr>
              <a:t>*In case </a:t>
            </a:r>
            <a:r>
              <a:rPr sz="1500" b="1" dirty="0">
                <a:solidFill>
                  <a:srgbClr val="1F497D"/>
                </a:solidFill>
                <a:latin typeface="Calibri"/>
                <a:cs typeface="Calibri"/>
              </a:rPr>
              <a:t>of more </a:t>
            </a:r>
            <a:r>
              <a:rPr sz="1500" b="1" spc="-5" dirty="0">
                <a:solidFill>
                  <a:srgbClr val="1F497D"/>
                </a:solidFill>
                <a:latin typeface="Calibri"/>
                <a:cs typeface="Calibri"/>
              </a:rPr>
              <a:t>than </a:t>
            </a:r>
            <a:r>
              <a:rPr lang="x-none" sz="1500" b="1" spc="-5" dirty="0" smtClean="0">
                <a:solidFill>
                  <a:srgbClr val="1F497D"/>
                </a:solidFill>
                <a:latin typeface="Calibri"/>
                <a:cs typeface="Calibri"/>
              </a:rPr>
              <a:t>20</a:t>
            </a:r>
            <a:r>
              <a:rPr sz="1500" b="1" spc="-5" dirty="0" smtClean="0">
                <a:solidFill>
                  <a:srgbClr val="1F497D"/>
                </a:solidFill>
                <a:latin typeface="Calibri"/>
                <a:cs typeface="Calibri"/>
              </a:rPr>
              <a:t> </a:t>
            </a:r>
            <a:r>
              <a:rPr sz="1500" b="1" spc="-5" dirty="0">
                <a:solidFill>
                  <a:srgbClr val="1F497D"/>
                </a:solidFill>
                <a:latin typeface="Calibri"/>
                <a:cs typeface="Calibri"/>
              </a:rPr>
              <a:t>participants, </a:t>
            </a:r>
            <a:r>
              <a:rPr sz="1500" b="1" dirty="0">
                <a:solidFill>
                  <a:srgbClr val="1F497D"/>
                </a:solidFill>
                <a:latin typeface="Calibri"/>
                <a:cs typeface="Calibri"/>
              </a:rPr>
              <a:t>2 </a:t>
            </a:r>
            <a:r>
              <a:rPr sz="1500" b="1" spc="-5" dirty="0">
                <a:solidFill>
                  <a:srgbClr val="1F497D"/>
                </a:solidFill>
                <a:latin typeface="Calibri"/>
                <a:cs typeface="Calibri"/>
              </a:rPr>
              <a:t>Maynard Leigh consultants will </a:t>
            </a:r>
            <a:r>
              <a:rPr sz="1500" b="1" spc="-204" dirty="0">
                <a:solidFill>
                  <a:srgbClr val="1F497D"/>
                </a:solidFill>
                <a:latin typeface="Calibri"/>
                <a:cs typeface="Calibri"/>
              </a:rPr>
              <a:t>be</a:t>
            </a:r>
            <a:r>
              <a:rPr sz="1800" spc="-307" baseline="-4629" dirty="0">
                <a:solidFill>
                  <a:srgbClr val="898989"/>
                </a:solidFill>
                <a:latin typeface="Calibri"/>
                <a:cs typeface="Calibri"/>
              </a:rPr>
              <a:t>3</a:t>
            </a:r>
            <a:r>
              <a:rPr sz="1500" b="1" spc="-204" dirty="0">
                <a:solidFill>
                  <a:srgbClr val="1F497D"/>
                </a:solidFill>
                <a:latin typeface="Calibri"/>
                <a:cs typeface="Calibri"/>
              </a:rPr>
              <a:t>n</a:t>
            </a:r>
            <a:r>
              <a:rPr sz="1800" spc="-307" baseline="-4629" dirty="0">
                <a:solidFill>
                  <a:srgbClr val="898989"/>
                </a:solidFill>
                <a:latin typeface="Calibri"/>
                <a:cs typeface="Calibri"/>
              </a:rPr>
              <a:t>1 </a:t>
            </a:r>
            <a:r>
              <a:rPr sz="1500" b="1" spc="-5" dirty="0">
                <a:solidFill>
                  <a:srgbClr val="1F497D"/>
                </a:solidFill>
                <a:latin typeface="Calibri"/>
                <a:cs typeface="Calibri"/>
              </a:rPr>
              <a:t>eeded</a:t>
            </a:r>
            <a:r>
              <a:rPr sz="1500" b="1" spc="-5" dirty="0" smtClean="0">
                <a:solidFill>
                  <a:srgbClr val="1F497D"/>
                </a:solidFill>
                <a:latin typeface="Calibri"/>
                <a:cs typeface="Calibri"/>
              </a:rPr>
              <a:t>.</a:t>
            </a:r>
            <a:endParaRPr lang="x-none" sz="1500" b="1" spc="-5" dirty="0" smtClean="0">
              <a:solidFill>
                <a:srgbClr val="1F497D"/>
              </a:solidFill>
              <a:latin typeface="Calibri"/>
              <a:cs typeface="Calibri"/>
            </a:endParaRPr>
          </a:p>
          <a:p>
            <a:pPr marL="12700">
              <a:lnSpc>
                <a:spcPts val="1689"/>
              </a:lnSpc>
            </a:pPr>
            <a:r>
              <a:rPr lang="en-US" sz="1500" b="1" spc="-5" dirty="0">
                <a:solidFill>
                  <a:srgbClr val="1F497D"/>
                </a:solidFill>
                <a:cs typeface="Calibri"/>
              </a:rPr>
              <a:t>**Total investment doesn</a:t>
            </a:r>
            <a:r>
              <a:rPr lang="en-US" sz="1500" b="1" spc="-5" dirty="0">
                <a:solidFill>
                  <a:srgbClr val="275D90"/>
                </a:solidFill>
                <a:latin typeface="Lucida Sans"/>
                <a:cs typeface="Lucida Sans"/>
              </a:rPr>
              <a:t>’</a:t>
            </a:r>
            <a:r>
              <a:rPr lang="en-US" sz="1500" b="1" spc="-5" dirty="0">
                <a:solidFill>
                  <a:srgbClr val="1F497D"/>
                </a:solidFill>
                <a:cs typeface="Calibri"/>
              </a:rPr>
              <a:t>t </a:t>
            </a:r>
            <a:r>
              <a:rPr lang="en-US" sz="1500" b="1" dirty="0">
                <a:solidFill>
                  <a:srgbClr val="1F497D"/>
                </a:solidFill>
                <a:cs typeface="Calibri"/>
              </a:rPr>
              <a:t>include the Diagnosis &amp; </a:t>
            </a:r>
            <a:r>
              <a:rPr lang="en-US" sz="1500" b="1" spc="-5" dirty="0">
                <a:solidFill>
                  <a:srgbClr val="1F497D"/>
                </a:solidFill>
                <a:cs typeface="Calibri"/>
              </a:rPr>
              <a:t>D</a:t>
            </a:r>
            <a:r>
              <a:rPr lang="en-US" sz="1500" b="1" spc="-5" dirty="0">
                <a:solidFill>
                  <a:srgbClr val="275D90"/>
                </a:solidFill>
                <a:cs typeface="Calibri"/>
              </a:rPr>
              <a:t>e</a:t>
            </a:r>
            <a:r>
              <a:rPr lang="en-US" sz="1500" b="1" spc="-5" dirty="0">
                <a:solidFill>
                  <a:srgbClr val="1F497D"/>
                </a:solidFill>
                <a:cs typeface="Calibri"/>
              </a:rPr>
              <a:t>sign </a:t>
            </a:r>
            <a:r>
              <a:rPr lang="en-US" sz="1500" b="1" dirty="0">
                <a:solidFill>
                  <a:srgbClr val="1F497D"/>
                </a:solidFill>
                <a:cs typeface="Calibri"/>
              </a:rPr>
              <a:t>one </a:t>
            </a:r>
            <a:r>
              <a:rPr lang="en-US" sz="1500" b="1" spc="-5" dirty="0">
                <a:solidFill>
                  <a:srgbClr val="1F497D"/>
                </a:solidFill>
                <a:cs typeface="Calibri"/>
              </a:rPr>
              <a:t>time</a:t>
            </a:r>
            <a:r>
              <a:rPr lang="en-US" sz="1500" b="1" dirty="0">
                <a:solidFill>
                  <a:srgbClr val="1F497D"/>
                </a:solidFill>
                <a:cs typeface="Calibri"/>
              </a:rPr>
              <a:t> cost.</a:t>
            </a:r>
            <a:endParaRPr lang="en-US" sz="1500" dirty="0"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616445"/>
            <a:ext cx="12190615" cy="85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2192000" cy="616585"/>
          </a:xfrm>
          <a:custGeom>
            <a:avLst/>
            <a:gdLst/>
            <a:ahLst/>
            <a:cxnLst/>
            <a:rect l="l" t="t" r="r" b="b"/>
            <a:pathLst>
              <a:path w="12192000" h="616585">
                <a:moveTo>
                  <a:pt x="0" y="616449"/>
                </a:moveTo>
                <a:lnTo>
                  <a:pt x="12192000" y="616449"/>
                </a:lnTo>
                <a:lnTo>
                  <a:pt x="12192000" y="0"/>
                </a:lnTo>
                <a:lnTo>
                  <a:pt x="0" y="0"/>
                </a:lnTo>
                <a:lnTo>
                  <a:pt x="0" y="616449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2192000" cy="616585"/>
          </a:xfrm>
          <a:custGeom>
            <a:avLst/>
            <a:gdLst/>
            <a:ahLst/>
            <a:cxnLst/>
            <a:rect l="l" t="t" r="r" b="b"/>
            <a:pathLst>
              <a:path w="12192000" h="616585">
                <a:moveTo>
                  <a:pt x="0" y="0"/>
                </a:moveTo>
                <a:lnTo>
                  <a:pt x="12191991" y="0"/>
                </a:lnTo>
                <a:lnTo>
                  <a:pt x="12191991" y="616448"/>
                </a:lnTo>
                <a:lnTo>
                  <a:pt x="0" y="616448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657729" y="51689"/>
            <a:ext cx="68827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Your Investment: </a:t>
            </a:r>
            <a:r>
              <a:rPr lang="x-none" sz="3200" spc="-5" dirty="0" smtClean="0"/>
              <a:t>Workshop 2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4078291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0474" y="1679905"/>
            <a:ext cx="10361930" cy="4006850"/>
          </a:xfrm>
          <a:custGeom>
            <a:avLst/>
            <a:gdLst/>
            <a:ahLst/>
            <a:cxnLst/>
            <a:rect l="l" t="t" r="r" b="b"/>
            <a:pathLst>
              <a:path w="10361930" h="4006850">
                <a:moveTo>
                  <a:pt x="0" y="667808"/>
                </a:moveTo>
                <a:lnTo>
                  <a:pt x="1676" y="620116"/>
                </a:lnTo>
                <a:lnTo>
                  <a:pt x="6631" y="573329"/>
                </a:lnTo>
                <a:lnTo>
                  <a:pt x="14751" y="527560"/>
                </a:lnTo>
                <a:lnTo>
                  <a:pt x="25923" y="482922"/>
                </a:lnTo>
                <a:lnTo>
                  <a:pt x="40035" y="439528"/>
                </a:lnTo>
                <a:lnTo>
                  <a:pt x="56972" y="397491"/>
                </a:lnTo>
                <a:lnTo>
                  <a:pt x="76623" y="356924"/>
                </a:lnTo>
                <a:lnTo>
                  <a:pt x="98874" y="317941"/>
                </a:lnTo>
                <a:lnTo>
                  <a:pt x="123612" y="280653"/>
                </a:lnTo>
                <a:lnTo>
                  <a:pt x="150724" y="245174"/>
                </a:lnTo>
                <a:lnTo>
                  <a:pt x="180097" y="211618"/>
                </a:lnTo>
                <a:lnTo>
                  <a:pt x="211618" y="180097"/>
                </a:lnTo>
                <a:lnTo>
                  <a:pt x="245174" y="150724"/>
                </a:lnTo>
                <a:lnTo>
                  <a:pt x="280653" y="123612"/>
                </a:lnTo>
                <a:lnTo>
                  <a:pt x="317940" y="98874"/>
                </a:lnTo>
                <a:lnTo>
                  <a:pt x="356924" y="76623"/>
                </a:lnTo>
                <a:lnTo>
                  <a:pt x="397491" y="56972"/>
                </a:lnTo>
                <a:lnTo>
                  <a:pt x="439528" y="40035"/>
                </a:lnTo>
                <a:lnTo>
                  <a:pt x="482922" y="25923"/>
                </a:lnTo>
                <a:lnTo>
                  <a:pt x="527560" y="14751"/>
                </a:lnTo>
                <a:lnTo>
                  <a:pt x="573329" y="6631"/>
                </a:lnTo>
                <a:lnTo>
                  <a:pt x="620116" y="1676"/>
                </a:lnTo>
                <a:lnTo>
                  <a:pt x="667808" y="0"/>
                </a:lnTo>
                <a:lnTo>
                  <a:pt x="9693802" y="0"/>
                </a:lnTo>
                <a:lnTo>
                  <a:pt x="9741491" y="1676"/>
                </a:lnTo>
                <a:lnTo>
                  <a:pt x="9788275" y="6631"/>
                </a:lnTo>
                <a:lnTo>
                  <a:pt x="9834041" y="14751"/>
                </a:lnTo>
                <a:lnTo>
                  <a:pt x="9878676" y="25923"/>
                </a:lnTo>
                <a:lnTo>
                  <a:pt x="9922068" y="40035"/>
                </a:lnTo>
                <a:lnTo>
                  <a:pt x="9964103" y="56972"/>
                </a:lnTo>
                <a:lnTo>
                  <a:pt x="10004668" y="76623"/>
                </a:lnTo>
                <a:lnTo>
                  <a:pt x="10043651" y="98874"/>
                </a:lnTo>
                <a:lnTo>
                  <a:pt x="10080938" y="123612"/>
                </a:lnTo>
                <a:lnTo>
                  <a:pt x="10116415" y="150724"/>
                </a:lnTo>
                <a:lnTo>
                  <a:pt x="10149971" y="180097"/>
                </a:lnTo>
                <a:lnTo>
                  <a:pt x="10181492" y="211618"/>
                </a:lnTo>
                <a:lnTo>
                  <a:pt x="10210866" y="245174"/>
                </a:lnTo>
                <a:lnTo>
                  <a:pt x="10237978" y="280653"/>
                </a:lnTo>
                <a:lnTo>
                  <a:pt x="10262716" y="317941"/>
                </a:lnTo>
                <a:lnTo>
                  <a:pt x="10284967" y="356924"/>
                </a:lnTo>
                <a:lnTo>
                  <a:pt x="10304618" y="397491"/>
                </a:lnTo>
                <a:lnTo>
                  <a:pt x="10321556" y="439528"/>
                </a:lnTo>
                <a:lnTo>
                  <a:pt x="10335667" y="482922"/>
                </a:lnTo>
                <a:lnTo>
                  <a:pt x="10346840" y="527560"/>
                </a:lnTo>
                <a:lnTo>
                  <a:pt x="10354960" y="573329"/>
                </a:lnTo>
                <a:lnTo>
                  <a:pt x="10359915" y="620116"/>
                </a:lnTo>
                <a:lnTo>
                  <a:pt x="10361592" y="667808"/>
                </a:lnTo>
                <a:lnTo>
                  <a:pt x="10361592" y="3338957"/>
                </a:lnTo>
                <a:lnTo>
                  <a:pt x="10359915" y="3386649"/>
                </a:lnTo>
                <a:lnTo>
                  <a:pt x="10354960" y="3433436"/>
                </a:lnTo>
                <a:lnTo>
                  <a:pt x="10346840" y="3479205"/>
                </a:lnTo>
                <a:lnTo>
                  <a:pt x="10335667" y="3523843"/>
                </a:lnTo>
                <a:lnTo>
                  <a:pt x="10321556" y="3567237"/>
                </a:lnTo>
                <a:lnTo>
                  <a:pt x="10304618" y="3609274"/>
                </a:lnTo>
                <a:lnTo>
                  <a:pt x="10284967" y="3649841"/>
                </a:lnTo>
                <a:lnTo>
                  <a:pt x="10262716" y="3688825"/>
                </a:lnTo>
                <a:lnTo>
                  <a:pt x="10237978" y="3726112"/>
                </a:lnTo>
                <a:lnTo>
                  <a:pt x="10210866" y="3761591"/>
                </a:lnTo>
                <a:lnTo>
                  <a:pt x="10181492" y="3795147"/>
                </a:lnTo>
                <a:lnTo>
                  <a:pt x="10149971" y="3826669"/>
                </a:lnTo>
                <a:lnTo>
                  <a:pt x="10116415" y="3856042"/>
                </a:lnTo>
                <a:lnTo>
                  <a:pt x="10080938" y="3883154"/>
                </a:lnTo>
                <a:lnTo>
                  <a:pt x="10043651" y="3907892"/>
                </a:lnTo>
                <a:lnTo>
                  <a:pt x="10004668" y="3930143"/>
                </a:lnTo>
                <a:lnTo>
                  <a:pt x="9964103" y="3949794"/>
                </a:lnTo>
                <a:lnTo>
                  <a:pt x="9922068" y="3966731"/>
                </a:lnTo>
                <a:lnTo>
                  <a:pt x="9878676" y="3980843"/>
                </a:lnTo>
                <a:lnTo>
                  <a:pt x="9834041" y="3992015"/>
                </a:lnTo>
                <a:lnTo>
                  <a:pt x="9788275" y="4000135"/>
                </a:lnTo>
                <a:lnTo>
                  <a:pt x="9741491" y="4005090"/>
                </a:lnTo>
                <a:lnTo>
                  <a:pt x="9693802" y="4006767"/>
                </a:lnTo>
                <a:lnTo>
                  <a:pt x="667808" y="4006767"/>
                </a:lnTo>
                <a:lnTo>
                  <a:pt x="620116" y="4005090"/>
                </a:lnTo>
                <a:lnTo>
                  <a:pt x="573329" y="4000135"/>
                </a:lnTo>
                <a:lnTo>
                  <a:pt x="527560" y="3992015"/>
                </a:lnTo>
                <a:lnTo>
                  <a:pt x="482922" y="3980843"/>
                </a:lnTo>
                <a:lnTo>
                  <a:pt x="439528" y="3966731"/>
                </a:lnTo>
                <a:lnTo>
                  <a:pt x="397491" y="3949794"/>
                </a:lnTo>
                <a:lnTo>
                  <a:pt x="356924" y="3930143"/>
                </a:lnTo>
                <a:lnTo>
                  <a:pt x="317940" y="3907892"/>
                </a:lnTo>
                <a:lnTo>
                  <a:pt x="280653" y="3883154"/>
                </a:lnTo>
                <a:lnTo>
                  <a:pt x="245174" y="3856042"/>
                </a:lnTo>
                <a:lnTo>
                  <a:pt x="211618" y="3826669"/>
                </a:lnTo>
                <a:lnTo>
                  <a:pt x="180097" y="3795147"/>
                </a:lnTo>
                <a:lnTo>
                  <a:pt x="150724" y="3761591"/>
                </a:lnTo>
                <a:lnTo>
                  <a:pt x="123612" y="3726112"/>
                </a:lnTo>
                <a:lnTo>
                  <a:pt x="98874" y="3688825"/>
                </a:lnTo>
                <a:lnTo>
                  <a:pt x="76623" y="3649841"/>
                </a:lnTo>
                <a:lnTo>
                  <a:pt x="56972" y="3609274"/>
                </a:lnTo>
                <a:lnTo>
                  <a:pt x="40035" y="3567237"/>
                </a:lnTo>
                <a:lnTo>
                  <a:pt x="25923" y="3523843"/>
                </a:lnTo>
                <a:lnTo>
                  <a:pt x="14751" y="3479205"/>
                </a:lnTo>
                <a:lnTo>
                  <a:pt x="6631" y="3433436"/>
                </a:lnTo>
                <a:lnTo>
                  <a:pt x="1676" y="3386649"/>
                </a:lnTo>
                <a:lnTo>
                  <a:pt x="0" y="3338957"/>
                </a:lnTo>
                <a:lnTo>
                  <a:pt x="0" y="667808"/>
                </a:lnTo>
                <a:close/>
              </a:path>
            </a:pathLst>
          </a:custGeom>
          <a:ln w="9524">
            <a:solidFill>
              <a:srgbClr val="CBCB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54808" y="1905292"/>
            <a:ext cx="9694545" cy="353060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800" spc="700" dirty="0">
                <a:latin typeface="Arial"/>
                <a:cs typeface="Arial"/>
              </a:rPr>
              <a:t>v</a:t>
            </a:r>
            <a:r>
              <a:rPr sz="1800" spc="40" dirty="0">
                <a:latin typeface="Arial"/>
                <a:cs typeface="Arial"/>
              </a:rPr>
              <a:t> </a:t>
            </a:r>
            <a:r>
              <a:rPr sz="1800" dirty="0">
                <a:latin typeface="Calibri"/>
                <a:cs typeface="Calibri"/>
              </a:rPr>
              <a:t>Client is </a:t>
            </a:r>
            <a:r>
              <a:rPr sz="1800" spc="-5" dirty="0">
                <a:latin typeface="Calibri"/>
                <a:cs typeface="Calibri"/>
              </a:rPr>
              <a:t>responsible for providing </a:t>
            </a:r>
            <a:r>
              <a:rPr sz="1800" dirty="0">
                <a:latin typeface="Calibri"/>
                <a:cs typeface="Calibri"/>
              </a:rPr>
              <a:t>venue, </a:t>
            </a:r>
            <a:r>
              <a:rPr sz="1800" spc="-5" dirty="0">
                <a:latin typeface="Calibri"/>
                <a:cs typeface="Calibri"/>
              </a:rPr>
              <a:t>conference facilities, AV equipment.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800" spc="700" dirty="0">
                <a:latin typeface="Arial"/>
                <a:cs typeface="Arial"/>
              </a:rPr>
              <a:t>v</a:t>
            </a:r>
            <a:r>
              <a:rPr sz="1800" spc="100" dirty="0">
                <a:latin typeface="Arial"/>
                <a:cs typeface="Arial"/>
              </a:rPr>
              <a:t> </a:t>
            </a:r>
            <a:r>
              <a:rPr sz="1800" spc="-5" dirty="0">
                <a:latin typeface="Calibri"/>
                <a:cs typeface="Calibri"/>
              </a:rPr>
              <a:t>Travel outside Delhi NCR </a:t>
            </a:r>
            <a:r>
              <a:rPr sz="1800" dirty="0">
                <a:latin typeface="Calibri"/>
                <a:cs typeface="Calibri"/>
              </a:rPr>
              <a:t>- </a:t>
            </a:r>
            <a:r>
              <a:rPr sz="1800" spc="-5" dirty="0">
                <a:latin typeface="Calibri"/>
                <a:cs typeface="Calibri"/>
              </a:rPr>
              <a:t>Air, stay </a:t>
            </a:r>
            <a:r>
              <a:rPr sz="1800" dirty="0">
                <a:latin typeface="Calibri"/>
                <a:cs typeface="Calibri"/>
              </a:rPr>
              <a:t>&amp; </a:t>
            </a:r>
            <a:r>
              <a:rPr sz="1800" spc="-5" dirty="0">
                <a:latin typeface="Calibri"/>
                <a:cs typeface="Calibri"/>
              </a:rPr>
              <a:t>airport/ </a:t>
            </a:r>
            <a:r>
              <a:rPr sz="1800" dirty="0">
                <a:latin typeface="Calibri"/>
                <a:cs typeface="Calibri"/>
              </a:rPr>
              <a:t>venue cab </a:t>
            </a:r>
            <a:r>
              <a:rPr sz="1800" spc="-5" dirty="0">
                <a:latin typeface="Calibri"/>
                <a:cs typeface="Calibri"/>
              </a:rPr>
              <a:t>transfers </a:t>
            </a:r>
            <a:r>
              <a:rPr sz="1800" dirty="0">
                <a:latin typeface="Calibri"/>
                <a:cs typeface="Calibri"/>
              </a:rPr>
              <a:t>to be </a:t>
            </a:r>
            <a:r>
              <a:rPr sz="1800" spc="-5" dirty="0">
                <a:latin typeface="Calibri"/>
                <a:cs typeface="Calibri"/>
              </a:rPr>
              <a:t>taken care </a:t>
            </a:r>
            <a:r>
              <a:rPr sz="1800" dirty="0">
                <a:latin typeface="Calibri"/>
                <a:cs typeface="Calibri"/>
              </a:rPr>
              <a:t>by the client.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800" spc="700" dirty="0">
                <a:latin typeface="Arial"/>
                <a:cs typeface="Arial"/>
              </a:rPr>
              <a:t>v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Calibri"/>
                <a:cs typeface="Calibri"/>
              </a:rPr>
              <a:t>Travel inside Delhi NCR </a:t>
            </a:r>
            <a:r>
              <a:rPr sz="1800" dirty="0">
                <a:latin typeface="Calibri"/>
                <a:cs typeface="Calibri"/>
              </a:rPr>
              <a:t>- </a:t>
            </a:r>
            <a:r>
              <a:rPr sz="1800" spc="-5" dirty="0">
                <a:latin typeface="Calibri"/>
                <a:cs typeface="Calibri"/>
              </a:rPr>
              <a:t>at </a:t>
            </a:r>
            <a:r>
              <a:rPr sz="1800" dirty="0">
                <a:latin typeface="Calibri"/>
                <a:cs typeface="Calibri"/>
              </a:rPr>
              <a:t>Rs. </a:t>
            </a:r>
            <a:r>
              <a:rPr sz="1800" spc="-5" dirty="0">
                <a:latin typeface="Calibri"/>
                <a:cs typeface="Calibri"/>
              </a:rPr>
              <a:t>12.00 Per Km.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800" spc="700" dirty="0">
                <a:latin typeface="Arial"/>
                <a:cs typeface="Arial"/>
              </a:rPr>
              <a:t>v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Calibri"/>
                <a:cs typeface="Calibri"/>
              </a:rPr>
              <a:t>Not inclusive of </a:t>
            </a:r>
            <a:r>
              <a:rPr sz="1800" dirty="0">
                <a:latin typeface="Calibri"/>
                <a:cs typeface="Calibri"/>
              </a:rPr>
              <a:t>applicable taxes </a:t>
            </a:r>
            <a:r>
              <a:rPr sz="1800" spc="-5" dirty="0">
                <a:latin typeface="Calibri"/>
                <a:cs typeface="Calibri"/>
              </a:rPr>
              <a:t>(GST@ 18%)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800" spc="700" dirty="0">
                <a:latin typeface="Arial"/>
                <a:cs typeface="Arial"/>
              </a:rPr>
              <a:t>v</a:t>
            </a:r>
            <a:r>
              <a:rPr sz="1800" spc="40" dirty="0">
                <a:latin typeface="Arial"/>
                <a:cs typeface="Arial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commercial contract will </a:t>
            </a:r>
            <a:r>
              <a:rPr sz="1800" dirty="0">
                <a:latin typeface="Calibri"/>
                <a:cs typeface="Calibri"/>
              </a:rPr>
              <a:t>be </a:t>
            </a:r>
            <a:r>
              <a:rPr sz="1800" spc="-5" dirty="0">
                <a:latin typeface="Calibri"/>
                <a:cs typeface="Calibri"/>
              </a:rPr>
              <a:t>signed before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execution of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project.</a:t>
            </a:r>
            <a:endParaRPr sz="1800">
              <a:latin typeface="Calibri"/>
              <a:cs typeface="Calibri"/>
            </a:endParaRPr>
          </a:p>
          <a:p>
            <a:pPr marL="279400" marR="253365" indent="-267335">
              <a:lnSpc>
                <a:spcPts val="2100"/>
              </a:lnSpc>
              <a:spcBef>
                <a:spcPts val="359"/>
              </a:spcBef>
            </a:pPr>
            <a:r>
              <a:rPr sz="1800" spc="700" dirty="0">
                <a:latin typeface="Arial"/>
                <a:cs typeface="Arial"/>
              </a:rPr>
              <a:t>v</a:t>
            </a:r>
            <a:r>
              <a:rPr sz="1800" spc="235" dirty="0">
                <a:latin typeface="Arial"/>
                <a:cs typeface="Arial"/>
              </a:rPr>
              <a:t> </a:t>
            </a:r>
            <a:r>
              <a:rPr sz="1800" spc="-5" dirty="0">
                <a:latin typeface="Calibri"/>
                <a:cs typeface="Calibri"/>
              </a:rPr>
              <a:t>50% of cancellation </a:t>
            </a:r>
            <a:r>
              <a:rPr sz="1800" dirty="0">
                <a:latin typeface="Calibri"/>
                <a:cs typeface="Calibri"/>
              </a:rPr>
              <a:t>fee </a:t>
            </a:r>
            <a:r>
              <a:rPr sz="1800" spc="-5" dirty="0">
                <a:latin typeface="Calibri"/>
                <a:cs typeface="Calibri"/>
              </a:rPr>
              <a:t>will </a:t>
            </a:r>
            <a:r>
              <a:rPr sz="1800" dirty="0">
                <a:latin typeface="Calibri"/>
                <a:cs typeface="Calibri"/>
              </a:rPr>
              <a:t>be </a:t>
            </a:r>
            <a:r>
              <a:rPr sz="1800" spc="-5" dirty="0">
                <a:latin typeface="Calibri"/>
                <a:cs typeface="Calibri"/>
              </a:rPr>
              <a:t>charged on </a:t>
            </a:r>
            <a:r>
              <a:rPr sz="1800" dirty="0">
                <a:latin typeface="Calibri"/>
                <a:cs typeface="Calibri"/>
              </a:rPr>
              <a:t>any </a:t>
            </a:r>
            <a:r>
              <a:rPr sz="1800" spc="-5" dirty="0">
                <a:latin typeface="Calibri"/>
                <a:cs typeface="Calibri"/>
              </a:rPr>
              <a:t>cancellation or postponements that occur within 20  working days of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confirmed </a:t>
            </a:r>
            <a:r>
              <a:rPr sz="1800" dirty="0">
                <a:latin typeface="Calibri"/>
                <a:cs typeface="Calibri"/>
              </a:rPr>
              <a:t>date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delivery.</a:t>
            </a:r>
            <a:endParaRPr sz="1800">
              <a:latin typeface="Calibri"/>
              <a:cs typeface="Calibri"/>
            </a:endParaRPr>
          </a:p>
          <a:p>
            <a:pPr marL="279400" marR="5080" indent="-267335">
              <a:lnSpc>
                <a:spcPts val="2100"/>
              </a:lnSpc>
              <a:spcBef>
                <a:spcPts val="300"/>
              </a:spcBef>
            </a:pPr>
            <a:r>
              <a:rPr sz="1800" spc="700" dirty="0">
                <a:latin typeface="Arial"/>
                <a:cs typeface="Arial"/>
              </a:rPr>
              <a:t>v</a:t>
            </a:r>
            <a:r>
              <a:rPr sz="1800" spc="229" dirty="0">
                <a:latin typeface="Arial"/>
                <a:cs typeface="Arial"/>
              </a:rPr>
              <a:t> </a:t>
            </a:r>
            <a:r>
              <a:rPr sz="1800" spc="-5" dirty="0">
                <a:latin typeface="Calibri"/>
                <a:cs typeface="Calibri"/>
              </a:rPr>
              <a:t>100% of cancellation </a:t>
            </a:r>
            <a:r>
              <a:rPr sz="1800" dirty="0">
                <a:latin typeface="Calibri"/>
                <a:cs typeface="Calibri"/>
              </a:rPr>
              <a:t>fee </a:t>
            </a:r>
            <a:r>
              <a:rPr sz="1800" spc="-5" dirty="0">
                <a:latin typeface="Calibri"/>
                <a:cs typeface="Calibri"/>
              </a:rPr>
              <a:t>will </a:t>
            </a:r>
            <a:r>
              <a:rPr sz="1800" dirty="0">
                <a:latin typeface="Calibri"/>
                <a:cs typeface="Calibri"/>
              </a:rPr>
              <a:t>be </a:t>
            </a:r>
            <a:r>
              <a:rPr sz="1800" spc="-5" dirty="0">
                <a:latin typeface="Calibri"/>
                <a:cs typeface="Calibri"/>
              </a:rPr>
              <a:t>charged on </a:t>
            </a:r>
            <a:r>
              <a:rPr sz="1800" dirty="0">
                <a:latin typeface="Calibri"/>
                <a:cs typeface="Calibri"/>
              </a:rPr>
              <a:t>any </a:t>
            </a:r>
            <a:r>
              <a:rPr sz="1800" spc="-5" dirty="0">
                <a:latin typeface="Calibri"/>
                <a:cs typeface="Calibri"/>
              </a:rPr>
              <a:t>cancellation or postponements that occur within </a:t>
            </a:r>
            <a:r>
              <a:rPr sz="1800" dirty="0">
                <a:latin typeface="Calibri"/>
                <a:cs typeface="Calibri"/>
              </a:rPr>
              <a:t>0 to  2 </a:t>
            </a:r>
            <a:r>
              <a:rPr sz="1800" spc="-5" dirty="0">
                <a:latin typeface="Calibri"/>
                <a:cs typeface="Calibri"/>
              </a:rPr>
              <a:t>working days of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confirmed </a:t>
            </a:r>
            <a:r>
              <a:rPr sz="1800" dirty="0">
                <a:latin typeface="Calibri"/>
                <a:cs typeface="Calibri"/>
              </a:rPr>
              <a:t>date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delivery.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800" spc="700" dirty="0">
                <a:latin typeface="Arial"/>
                <a:cs typeface="Arial"/>
              </a:rPr>
              <a:t>v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above commercials are </a:t>
            </a:r>
            <a:r>
              <a:rPr sz="1800" dirty="0">
                <a:latin typeface="Calibri"/>
                <a:cs typeface="Calibri"/>
              </a:rPr>
              <a:t>valid till the </a:t>
            </a:r>
            <a:r>
              <a:rPr sz="1800" spc="-5" dirty="0">
                <a:latin typeface="Calibri"/>
                <a:cs typeface="Calibri"/>
              </a:rPr>
              <a:t>31</a:t>
            </a:r>
            <a:r>
              <a:rPr sz="1800" spc="-7" baseline="25462" dirty="0">
                <a:latin typeface="Calibri"/>
                <a:cs typeface="Calibri"/>
              </a:rPr>
              <a:t>st </a:t>
            </a:r>
            <a:r>
              <a:rPr sz="1800" spc="-5" dirty="0">
                <a:latin typeface="Calibri"/>
                <a:cs typeface="Calibri"/>
              </a:rPr>
              <a:t>March, 2018</a:t>
            </a:r>
            <a:endParaRPr sz="1800">
              <a:latin typeface="Calibri"/>
              <a:cs typeface="Calibri"/>
            </a:endParaRPr>
          </a:p>
          <a:p>
            <a:pPr marL="279400" marR="269240" indent="-267335">
              <a:lnSpc>
                <a:spcPts val="2100"/>
              </a:lnSpc>
              <a:spcBef>
                <a:spcPts val="359"/>
              </a:spcBef>
            </a:pPr>
            <a:r>
              <a:rPr sz="1800" spc="700" dirty="0">
                <a:latin typeface="Arial"/>
                <a:cs typeface="Arial"/>
              </a:rPr>
              <a:t>v</a:t>
            </a:r>
            <a:r>
              <a:rPr sz="1800" spc="165" dirty="0">
                <a:latin typeface="Arial"/>
                <a:cs typeface="Arial"/>
              </a:rPr>
              <a:t> </a:t>
            </a:r>
            <a:r>
              <a:rPr sz="1800" spc="-5" dirty="0">
                <a:latin typeface="Calibri"/>
                <a:cs typeface="Calibri"/>
              </a:rPr>
              <a:t>Contracts, </a:t>
            </a:r>
            <a:r>
              <a:rPr sz="1800" dirty="0">
                <a:latin typeface="Calibri"/>
                <a:cs typeface="Calibri"/>
              </a:rPr>
              <a:t>legal &amp; </a:t>
            </a:r>
            <a:r>
              <a:rPr sz="1800" spc="-5" dirty="0">
                <a:latin typeface="Calibri"/>
                <a:cs typeface="Calibri"/>
              </a:rPr>
              <a:t>accounting paperwork (including </a:t>
            </a:r>
            <a:r>
              <a:rPr sz="1800" dirty="0">
                <a:latin typeface="Calibri"/>
                <a:cs typeface="Calibri"/>
              </a:rPr>
              <a:t>billing &amp; </a:t>
            </a:r>
            <a:r>
              <a:rPr sz="1800" spc="-5" dirty="0">
                <a:latin typeface="Calibri"/>
                <a:cs typeface="Calibri"/>
              </a:rPr>
              <a:t>payments) will </a:t>
            </a:r>
            <a:r>
              <a:rPr sz="1800" dirty="0">
                <a:latin typeface="Calibri"/>
                <a:cs typeface="Calibri"/>
              </a:rPr>
              <a:t>be in the </a:t>
            </a:r>
            <a:r>
              <a:rPr sz="1800" spc="-5" dirty="0">
                <a:latin typeface="Calibri"/>
                <a:cs typeface="Calibri"/>
              </a:rPr>
              <a:t>name of “Life  Strategies Humancare </a:t>
            </a:r>
            <a:r>
              <a:rPr sz="1800" dirty="0">
                <a:latin typeface="Calibri"/>
                <a:cs typeface="Calibri"/>
              </a:rPr>
              <a:t>Pvt. </a:t>
            </a:r>
            <a:r>
              <a:rPr sz="1800" spc="-5" dirty="0">
                <a:latin typeface="Calibri"/>
                <a:cs typeface="Calibri"/>
              </a:rPr>
              <a:t>Ltd.”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28857" y="6434773"/>
            <a:ext cx="1803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35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914400"/>
            <a:ext cx="12190615" cy="831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2192000" cy="914400"/>
          </a:xfrm>
          <a:custGeom>
            <a:avLst/>
            <a:gdLst/>
            <a:ahLst/>
            <a:cxnLst/>
            <a:rect l="l" t="t" r="r" b="b"/>
            <a:pathLst>
              <a:path w="12192000" h="914400">
                <a:moveTo>
                  <a:pt x="0" y="914400"/>
                </a:moveTo>
                <a:lnTo>
                  <a:pt x="12192000" y="914400"/>
                </a:lnTo>
                <a:lnTo>
                  <a:pt x="12192000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2192000" cy="914400"/>
          </a:xfrm>
          <a:custGeom>
            <a:avLst/>
            <a:gdLst/>
            <a:ahLst/>
            <a:cxnLst/>
            <a:rect l="l" t="t" r="r" b="b"/>
            <a:pathLst>
              <a:path w="12192000" h="914400">
                <a:moveTo>
                  <a:pt x="0" y="0"/>
                </a:moveTo>
                <a:lnTo>
                  <a:pt x="12191991" y="0"/>
                </a:lnTo>
                <a:lnTo>
                  <a:pt x="12191991" y="914399"/>
                </a:lnTo>
                <a:lnTo>
                  <a:pt x="0" y="9143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424301" y="200659"/>
            <a:ext cx="53492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Commercial Terms </a:t>
            </a:r>
            <a:r>
              <a:rPr sz="3200" dirty="0"/>
              <a:t>&amp;</a:t>
            </a:r>
            <a:r>
              <a:rPr sz="3200" spc="-25" dirty="0"/>
              <a:t> </a:t>
            </a:r>
            <a:r>
              <a:rPr sz="3200" spc="-5" dirty="0"/>
              <a:t>Conditions</a:t>
            </a:r>
            <a:endParaRPr sz="3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06098" y="6434773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844067"/>
            <a:ext cx="12190615" cy="828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5"/>
            <a:ext cx="12192000" cy="844550"/>
          </a:xfrm>
          <a:custGeom>
            <a:avLst/>
            <a:gdLst/>
            <a:ahLst/>
            <a:cxnLst/>
            <a:rect l="l" t="t" r="r" b="b"/>
            <a:pathLst>
              <a:path w="12192000" h="844550">
                <a:moveTo>
                  <a:pt x="0" y="844062"/>
                </a:moveTo>
                <a:lnTo>
                  <a:pt x="12192000" y="844062"/>
                </a:lnTo>
                <a:lnTo>
                  <a:pt x="12192000" y="0"/>
                </a:lnTo>
                <a:lnTo>
                  <a:pt x="0" y="0"/>
                </a:lnTo>
                <a:lnTo>
                  <a:pt x="0" y="844062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844550"/>
          </a:xfrm>
          <a:custGeom>
            <a:avLst/>
            <a:gdLst/>
            <a:ahLst/>
            <a:cxnLst/>
            <a:rect l="l" t="t" r="r" b="b"/>
            <a:pathLst>
              <a:path w="12192000" h="844550">
                <a:moveTo>
                  <a:pt x="0" y="0"/>
                </a:moveTo>
                <a:lnTo>
                  <a:pt x="12191991" y="0"/>
                </a:lnTo>
                <a:lnTo>
                  <a:pt x="12191991" y="844061"/>
                </a:lnTo>
                <a:lnTo>
                  <a:pt x="0" y="844061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632018" y="165493"/>
            <a:ext cx="9334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Index</a:t>
            </a:r>
            <a:endParaRPr sz="3200"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083435" y="942873"/>
          <a:ext cx="7700645" cy="5818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14725"/>
                <a:gridCol w="4185920"/>
              </a:tblGrid>
              <a:tr h="342265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5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Title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19050">
                      <a:solidFill>
                        <a:srgbClr val="4F81BD"/>
                      </a:solidFill>
                      <a:prstDash val="solid"/>
                    </a:lnL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6095C9"/>
                    </a:solidFill>
                  </a:tcPr>
                </a:tc>
                <a:tc>
                  <a:txBody>
                    <a:bodyPr/>
                    <a:lstStyle/>
                    <a:p>
                      <a:pPr marL="4330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5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Page Number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6095C9"/>
                    </a:solidFill>
                  </a:tcPr>
                </a:tc>
              </a:tr>
              <a:tr h="342265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500" spc="-5" dirty="0">
                          <a:latin typeface="Calibri"/>
                          <a:cs typeface="Calibri"/>
                        </a:rPr>
                        <a:t>Your Need As We</a:t>
                      </a:r>
                      <a:r>
                        <a:rPr sz="15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spc="-5" dirty="0">
                          <a:latin typeface="Calibri"/>
                          <a:cs typeface="Calibri"/>
                        </a:rPr>
                        <a:t>Understand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4F81BD"/>
                      </a:solidFill>
                      <a:prstDash val="solid"/>
                    </a:lnL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EDF1F6"/>
                    </a:solidFill>
                  </a:tcPr>
                </a:tc>
                <a:tc>
                  <a:txBody>
                    <a:bodyPr/>
                    <a:lstStyle/>
                    <a:p>
                      <a:pPr marL="43307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3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45719" marB="0"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EDF1F6"/>
                    </a:solidFill>
                  </a:tcPr>
                </a:tc>
              </a:tr>
              <a:tr h="342265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500" spc="-5" dirty="0">
                          <a:latin typeface="Calibri"/>
                          <a:cs typeface="Calibri"/>
                        </a:rPr>
                        <a:t>Our Approach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4F81BD"/>
                      </a:solidFill>
                      <a:prstDash val="solid"/>
                    </a:lnL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307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4 -</a:t>
                      </a:r>
                      <a:r>
                        <a:rPr sz="15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6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45719" marB="0"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342265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Tentative Vital </a:t>
                      </a:r>
                      <a:r>
                        <a:rPr sz="1500" spc="-5" dirty="0">
                          <a:latin typeface="Calibri"/>
                          <a:cs typeface="Calibri"/>
                        </a:rPr>
                        <a:t>Leader</a:t>
                      </a:r>
                      <a:r>
                        <a:rPr sz="15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spc="-5" dirty="0">
                          <a:latin typeface="Calibri"/>
                          <a:cs typeface="Calibri"/>
                        </a:rPr>
                        <a:t>Journey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4F81BD"/>
                      </a:solidFill>
                      <a:prstDash val="solid"/>
                    </a:lnL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EDF1F6"/>
                    </a:solidFill>
                  </a:tcPr>
                </a:tc>
                <a:tc>
                  <a:txBody>
                    <a:bodyPr/>
                    <a:lstStyle/>
                    <a:p>
                      <a:pPr marL="43307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7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45719" marB="0"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EDF1F6"/>
                    </a:solidFill>
                  </a:tcPr>
                </a:tc>
              </a:tr>
              <a:tr h="342265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500" spc="-5" dirty="0">
                          <a:latin typeface="Calibri"/>
                          <a:cs typeface="Calibri"/>
                        </a:rPr>
                        <a:t>Sample Learning</a:t>
                      </a:r>
                      <a:r>
                        <a:rPr sz="1500" spc="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spc="-5" dirty="0">
                          <a:latin typeface="Calibri"/>
                          <a:cs typeface="Calibri"/>
                        </a:rPr>
                        <a:t>Objectives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4F81BD"/>
                      </a:solidFill>
                      <a:prstDash val="solid"/>
                    </a:lnL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307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8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45719" marB="0"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342265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500" spc="-5" dirty="0">
                          <a:latin typeface="Calibri"/>
                          <a:cs typeface="Calibri"/>
                        </a:rPr>
                        <a:t>Breadth of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spc="-5" dirty="0">
                          <a:latin typeface="Calibri"/>
                          <a:cs typeface="Calibri"/>
                        </a:rPr>
                        <a:t>Perspectives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4F81BD"/>
                      </a:solidFill>
                      <a:prstDash val="solid"/>
                    </a:lnL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EDF1F6"/>
                    </a:solidFill>
                  </a:tcPr>
                </a:tc>
                <a:tc>
                  <a:txBody>
                    <a:bodyPr/>
                    <a:lstStyle/>
                    <a:p>
                      <a:pPr marL="43307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9 -</a:t>
                      </a:r>
                      <a:r>
                        <a:rPr sz="15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12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45719" marB="0"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EDF1F6"/>
                    </a:solidFill>
                  </a:tcPr>
                </a:tc>
              </a:tr>
              <a:tr h="342265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500" spc="-5" dirty="0">
                          <a:latin typeface="Calibri"/>
                          <a:cs typeface="Calibri"/>
                        </a:rPr>
                        <a:t>Understanding Others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4F81BD"/>
                      </a:solidFill>
                      <a:prstDash val="solid"/>
                    </a:lnL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307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13 </a:t>
                      </a:r>
                      <a:r>
                        <a:rPr sz="1500" dirty="0">
                          <a:latin typeface="Lucida Sans"/>
                          <a:cs typeface="Lucida Sans"/>
                        </a:rPr>
                        <a:t>–</a:t>
                      </a:r>
                      <a:r>
                        <a:rPr sz="1500" spc="-150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16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45719" marB="0"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342265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500" spc="-5" dirty="0">
                          <a:latin typeface="Calibri"/>
                          <a:cs typeface="Calibri"/>
                        </a:rPr>
                        <a:t>Adaptability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4F81BD"/>
                      </a:solidFill>
                      <a:prstDash val="solid"/>
                    </a:lnL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EDF1F6"/>
                    </a:solidFill>
                  </a:tcPr>
                </a:tc>
                <a:tc>
                  <a:txBody>
                    <a:bodyPr/>
                    <a:lstStyle/>
                    <a:p>
                      <a:pPr marL="43307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17 -</a:t>
                      </a:r>
                      <a:r>
                        <a:rPr sz="15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20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45719" marB="0"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EDF1F6"/>
                    </a:solidFill>
                  </a:tcPr>
                </a:tc>
              </a:tr>
              <a:tr h="342265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Team</a:t>
                      </a:r>
                      <a:r>
                        <a:rPr sz="15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spc="-5" dirty="0">
                          <a:latin typeface="Calibri"/>
                          <a:cs typeface="Calibri"/>
                        </a:rPr>
                        <a:t>Leadership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4F81BD"/>
                      </a:solidFill>
                      <a:prstDash val="solid"/>
                    </a:lnL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307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21 -</a:t>
                      </a:r>
                      <a:r>
                        <a:rPr sz="15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24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45719" marB="0"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342265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500" spc="-5" dirty="0">
                          <a:latin typeface="Calibri"/>
                          <a:cs typeface="Calibri"/>
                        </a:rPr>
                        <a:t>Sustaining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the Change | </a:t>
                      </a:r>
                      <a:r>
                        <a:rPr sz="1500" spc="-5" dirty="0">
                          <a:latin typeface="Calibri"/>
                          <a:cs typeface="Calibri"/>
                        </a:rPr>
                        <a:t>Progress</a:t>
                      </a:r>
                      <a:r>
                        <a:rPr sz="15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IT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4F81BD"/>
                      </a:solidFill>
                      <a:prstDash val="solid"/>
                    </a:lnL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EDF1F6"/>
                    </a:solidFill>
                  </a:tcPr>
                </a:tc>
                <a:tc>
                  <a:txBody>
                    <a:bodyPr/>
                    <a:lstStyle/>
                    <a:p>
                      <a:pPr marL="43307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25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45719" marB="0"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EDF1F6"/>
                    </a:solidFill>
                  </a:tcPr>
                </a:tc>
              </a:tr>
              <a:tr h="342265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500" spc="-5" dirty="0">
                          <a:latin typeface="Calibri"/>
                          <a:cs typeface="Calibri"/>
                        </a:rPr>
                        <a:t>Sustaining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the Change | </a:t>
                      </a:r>
                      <a:r>
                        <a:rPr sz="1500" spc="-5" dirty="0">
                          <a:latin typeface="Calibri"/>
                          <a:cs typeface="Calibri"/>
                        </a:rPr>
                        <a:t>Coaching</a:t>
                      </a:r>
                      <a:r>
                        <a:rPr sz="15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Calls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4F81BD"/>
                      </a:solidFill>
                      <a:prstDash val="solid"/>
                    </a:lnL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307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26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45719" marB="0"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342265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500" spc="-5" dirty="0">
                          <a:latin typeface="Calibri"/>
                          <a:cs typeface="Calibri"/>
                        </a:rPr>
                        <a:t>Sustaining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the Change | </a:t>
                      </a:r>
                      <a:r>
                        <a:rPr sz="1500" spc="-5" dirty="0">
                          <a:latin typeface="Calibri"/>
                          <a:cs typeface="Calibri"/>
                        </a:rPr>
                        <a:t>Fruit</a:t>
                      </a:r>
                      <a:r>
                        <a:rPr sz="15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Calls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4F81BD"/>
                      </a:solidFill>
                      <a:prstDash val="solid"/>
                    </a:lnL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EDF1F6"/>
                    </a:solidFill>
                  </a:tcPr>
                </a:tc>
                <a:tc>
                  <a:txBody>
                    <a:bodyPr/>
                    <a:lstStyle/>
                    <a:p>
                      <a:pPr marL="43307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27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45719" marB="0"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EDF1F6"/>
                    </a:solidFill>
                  </a:tcPr>
                </a:tc>
              </a:tr>
              <a:tr h="342265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500" spc="-5" dirty="0">
                          <a:latin typeface="Calibri"/>
                          <a:cs typeface="Calibri"/>
                        </a:rPr>
                        <a:t>Room Layout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&amp; Things </a:t>
                      </a:r>
                      <a:r>
                        <a:rPr sz="1500" spc="-5" dirty="0">
                          <a:latin typeface="Calibri"/>
                          <a:cs typeface="Calibri"/>
                        </a:rPr>
                        <a:t>Required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4F81BD"/>
                      </a:solidFill>
                      <a:prstDash val="solid"/>
                    </a:lnL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307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28 -</a:t>
                      </a:r>
                      <a:r>
                        <a:rPr sz="15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29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45719" marB="0"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342265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500" spc="-5" dirty="0">
                          <a:latin typeface="Calibri"/>
                          <a:cs typeface="Calibri"/>
                        </a:rPr>
                        <a:t>Discover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4F81BD"/>
                      </a:solidFill>
                      <a:prstDash val="solid"/>
                    </a:lnL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EDF1F6"/>
                    </a:solidFill>
                  </a:tcPr>
                </a:tc>
                <a:tc>
                  <a:txBody>
                    <a:bodyPr/>
                    <a:lstStyle/>
                    <a:p>
                      <a:pPr marL="43307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30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45719" marB="0"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EDF1F6"/>
                    </a:solidFill>
                  </a:tcPr>
                </a:tc>
              </a:tr>
              <a:tr h="342265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500" spc="-5" dirty="0">
                          <a:latin typeface="Calibri"/>
                          <a:cs typeface="Calibri"/>
                        </a:rPr>
                        <a:t>Commercial Investments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4F81BD"/>
                      </a:solidFill>
                      <a:prstDash val="solid"/>
                    </a:lnL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307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31 -</a:t>
                      </a:r>
                      <a:r>
                        <a:rPr sz="15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34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45719" marB="0"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342265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500" spc="-5" dirty="0">
                          <a:latin typeface="Calibri"/>
                          <a:cs typeface="Calibri"/>
                        </a:rPr>
                        <a:t>Terms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and </a:t>
                      </a:r>
                      <a:r>
                        <a:rPr sz="1500" spc="-5" dirty="0">
                          <a:latin typeface="Calibri"/>
                          <a:cs typeface="Calibri"/>
                        </a:rPr>
                        <a:t>Conditions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4F81BD"/>
                      </a:solidFill>
                      <a:prstDash val="solid"/>
                    </a:lnL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EDF1F6"/>
                    </a:solidFill>
                  </a:tcPr>
                </a:tc>
                <a:tc>
                  <a:txBody>
                    <a:bodyPr/>
                    <a:lstStyle/>
                    <a:p>
                      <a:pPr marL="43307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35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45719" marB="0"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EDF1F6"/>
                    </a:solidFill>
                  </a:tcPr>
                </a:tc>
              </a:tr>
              <a:tr h="342265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500" spc="-5" dirty="0">
                          <a:latin typeface="Calibri"/>
                          <a:cs typeface="Calibri"/>
                        </a:rPr>
                        <a:t>Next Steps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4F81BD"/>
                      </a:solidFill>
                      <a:prstDash val="solid"/>
                    </a:lnL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307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36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45719" marB="0"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46361" y="997521"/>
            <a:ext cx="5478081" cy="274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53399" y="4018914"/>
            <a:ext cx="8838565" cy="2367915"/>
          </a:xfrm>
          <a:custGeom>
            <a:avLst/>
            <a:gdLst/>
            <a:ahLst/>
            <a:cxnLst/>
            <a:rect l="l" t="t" r="r" b="b"/>
            <a:pathLst>
              <a:path w="8838565" h="2367915">
                <a:moveTo>
                  <a:pt x="0" y="394590"/>
                </a:moveTo>
                <a:lnTo>
                  <a:pt x="3074" y="345094"/>
                </a:lnTo>
                <a:lnTo>
                  <a:pt x="12051" y="297432"/>
                </a:lnTo>
                <a:lnTo>
                  <a:pt x="26560" y="251974"/>
                </a:lnTo>
                <a:lnTo>
                  <a:pt x="46232" y="209091"/>
                </a:lnTo>
                <a:lnTo>
                  <a:pt x="70697" y="169152"/>
                </a:lnTo>
                <a:lnTo>
                  <a:pt x="99585" y="132527"/>
                </a:lnTo>
                <a:lnTo>
                  <a:pt x="132527" y="99585"/>
                </a:lnTo>
                <a:lnTo>
                  <a:pt x="169152" y="70697"/>
                </a:lnTo>
                <a:lnTo>
                  <a:pt x="209091" y="46232"/>
                </a:lnTo>
                <a:lnTo>
                  <a:pt x="251974" y="26560"/>
                </a:lnTo>
                <a:lnTo>
                  <a:pt x="297432" y="12051"/>
                </a:lnTo>
                <a:lnTo>
                  <a:pt x="345094" y="3074"/>
                </a:lnTo>
                <a:lnTo>
                  <a:pt x="394590" y="0"/>
                </a:lnTo>
                <a:lnTo>
                  <a:pt x="8443613" y="0"/>
                </a:lnTo>
                <a:lnTo>
                  <a:pt x="8493111" y="3074"/>
                </a:lnTo>
                <a:lnTo>
                  <a:pt x="8540773" y="12051"/>
                </a:lnTo>
                <a:lnTo>
                  <a:pt x="8586231" y="26560"/>
                </a:lnTo>
                <a:lnTo>
                  <a:pt x="8629114" y="46232"/>
                </a:lnTo>
                <a:lnTo>
                  <a:pt x="8669053" y="70697"/>
                </a:lnTo>
                <a:lnTo>
                  <a:pt x="8705678" y="99585"/>
                </a:lnTo>
                <a:lnTo>
                  <a:pt x="8738619" y="132527"/>
                </a:lnTo>
                <a:lnTo>
                  <a:pt x="8767507" y="169152"/>
                </a:lnTo>
                <a:lnTo>
                  <a:pt x="8791972" y="209091"/>
                </a:lnTo>
                <a:lnTo>
                  <a:pt x="8811643" y="251974"/>
                </a:lnTo>
                <a:lnTo>
                  <a:pt x="8826152" y="297432"/>
                </a:lnTo>
                <a:lnTo>
                  <a:pt x="8835129" y="345094"/>
                </a:lnTo>
                <a:lnTo>
                  <a:pt x="8838203" y="394590"/>
                </a:lnTo>
                <a:lnTo>
                  <a:pt x="8838203" y="1972908"/>
                </a:lnTo>
                <a:lnTo>
                  <a:pt x="8835129" y="2022403"/>
                </a:lnTo>
                <a:lnTo>
                  <a:pt x="8826152" y="2070064"/>
                </a:lnTo>
                <a:lnTo>
                  <a:pt x="8811643" y="2115521"/>
                </a:lnTo>
                <a:lnTo>
                  <a:pt x="8791972" y="2158404"/>
                </a:lnTo>
                <a:lnTo>
                  <a:pt x="8767507" y="2198343"/>
                </a:lnTo>
                <a:lnTo>
                  <a:pt x="8738619" y="2234968"/>
                </a:lnTo>
                <a:lnTo>
                  <a:pt x="8705678" y="2267910"/>
                </a:lnTo>
                <a:lnTo>
                  <a:pt x="8669053" y="2296799"/>
                </a:lnTo>
                <a:lnTo>
                  <a:pt x="8629114" y="2321264"/>
                </a:lnTo>
                <a:lnTo>
                  <a:pt x="8586231" y="2340937"/>
                </a:lnTo>
                <a:lnTo>
                  <a:pt x="8540773" y="2355446"/>
                </a:lnTo>
                <a:lnTo>
                  <a:pt x="8493111" y="2364423"/>
                </a:lnTo>
                <a:lnTo>
                  <a:pt x="8443613" y="2367498"/>
                </a:lnTo>
                <a:lnTo>
                  <a:pt x="394590" y="2367498"/>
                </a:lnTo>
                <a:lnTo>
                  <a:pt x="345094" y="2364423"/>
                </a:lnTo>
                <a:lnTo>
                  <a:pt x="297432" y="2355446"/>
                </a:lnTo>
                <a:lnTo>
                  <a:pt x="251974" y="2340937"/>
                </a:lnTo>
                <a:lnTo>
                  <a:pt x="209091" y="2321264"/>
                </a:lnTo>
                <a:lnTo>
                  <a:pt x="169152" y="2296799"/>
                </a:lnTo>
                <a:lnTo>
                  <a:pt x="132527" y="2267910"/>
                </a:lnTo>
                <a:lnTo>
                  <a:pt x="99585" y="2234968"/>
                </a:lnTo>
                <a:lnTo>
                  <a:pt x="70697" y="2198343"/>
                </a:lnTo>
                <a:lnTo>
                  <a:pt x="46232" y="2158404"/>
                </a:lnTo>
                <a:lnTo>
                  <a:pt x="26560" y="2115521"/>
                </a:lnTo>
                <a:lnTo>
                  <a:pt x="12051" y="2070064"/>
                </a:lnTo>
                <a:lnTo>
                  <a:pt x="3074" y="2022403"/>
                </a:lnTo>
                <a:lnTo>
                  <a:pt x="0" y="1972908"/>
                </a:lnTo>
                <a:lnTo>
                  <a:pt x="0" y="394590"/>
                </a:lnTo>
                <a:close/>
              </a:path>
            </a:pathLst>
          </a:custGeom>
          <a:ln w="25399">
            <a:solidFill>
              <a:srgbClr val="CBCB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85124" y="4094543"/>
            <a:ext cx="9624060" cy="254889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92100" marR="995044" indent="-279400">
              <a:lnSpc>
                <a:spcPts val="2000"/>
              </a:lnSpc>
              <a:spcBef>
                <a:spcPts val="2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700" b="1" spc="-5" dirty="0">
                <a:latin typeface="Calibri"/>
                <a:cs typeface="Calibri"/>
              </a:rPr>
              <a:t>Vendor Empanelment: </a:t>
            </a:r>
            <a:r>
              <a:rPr sz="1700" dirty="0">
                <a:latin typeface="Calibri"/>
                <a:cs typeface="Calibri"/>
              </a:rPr>
              <a:t>Since </a:t>
            </a:r>
            <a:r>
              <a:rPr sz="1700" spc="-5" dirty="0">
                <a:latin typeface="Calibri"/>
                <a:cs typeface="Calibri"/>
              </a:rPr>
              <a:t>we are working with you for </a:t>
            </a:r>
            <a:r>
              <a:rPr sz="1700" dirty="0">
                <a:latin typeface="Calibri"/>
                <a:cs typeface="Calibri"/>
              </a:rPr>
              <a:t>the </a:t>
            </a:r>
            <a:r>
              <a:rPr sz="1700" spc="-5" dirty="0">
                <a:latin typeface="Calibri"/>
                <a:cs typeface="Calibri"/>
              </a:rPr>
              <a:t>first time, </a:t>
            </a:r>
            <a:r>
              <a:rPr sz="1700" dirty="0">
                <a:latin typeface="Calibri"/>
                <a:cs typeface="Calibri"/>
              </a:rPr>
              <a:t>let us initiate </a:t>
            </a:r>
            <a:r>
              <a:rPr sz="1700" spc="-5" dirty="0">
                <a:latin typeface="Calibri"/>
                <a:cs typeface="Calibri"/>
              </a:rPr>
              <a:t>vendor  empanelment at </a:t>
            </a:r>
            <a:r>
              <a:rPr sz="1700" dirty="0">
                <a:latin typeface="Calibri"/>
                <a:cs typeface="Calibri"/>
              </a:rPr>
              <a:t>the</a:t>
            </a:r>
            <a:r>
              <a:rPr sz="1700" spc="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earliest.</a:t>
            </a:r>
            <a:endParaRPr sz="1700">
              <a:latin typeface="Calibri"/>
              <a:cs typeface="Calibri"/>
            </a:endParaRPr>
          </a:p>
          <a:p>
            <a:pPr marL="292100" indent="-279400">
              <a:lnSpc>
                <a:spcPts val="1939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700" b="1" spc="-10" dirty="0">
                <a:latin typeface="Calibri"/>
                <a:cs typeface="Calibri"/>
              </a:rPr>
              <a:t>Contracting</a:t>
            </a:r>
            <a:r>
              <a:rPr sz="1700" b="1" spc="85" dirty="0">
                <a:latin typeface="Calibri"/>
                <a:cs typeface="Calibri"/>
              </a:rPr>
              <a:t> </a:t>
            </a:r>
            <a:r>
              <a:rPr sz="1700" b="1" spc="-5" dirty="0">
                <a:latin typeface="Calibri"/>
                <a:cs typeface="Calibri"/>
              </a:rPr>
              <a:t>and</a:t>
            </a:r>
            <a:r>
              <a:rPr sz="1700" b="1" spc="80" dirty="0">
                <a:latin typeface="Calibri"/>
                <a:cs typeface="Calibri"/>
              </a:rPr>
              <a:t> </a:t>
            </a:r>
            <a:r>
              <a:rPr sz="1700" b="1" spc="-5" dirty="0">
                <a:latin typeface="Calibri"/>
                <a:cs typeface="Calibri"/>
              </a:rPr>
              <a:t>PO:</a:t>
            </a:r>
            <a:r>
              <a:rPr sz="1700" b="1" spc="10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Once</a:t>
            </a:r>
            <a:r>
              <a:rPr sz="1700" spc="8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we</a:t>
            </a:r>
            <a:r>
              <a:rPr sz="1700" spc="8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close</a:t>
            </a:r>
            <a:r>
              <a:rPr sz="1700" spc="8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on</a:t>
            </a:r>
            <a:r>
              <a:rPr sz="1700" spc="8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the</a:t>
            </a:r>
            <a:r>
              <a:rPr sz="1700" spc="8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vendor</a:t>
            </a:r>
            <a:r>
              <a:rPr sz="1700" spc="8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empanelment,</a:t>
            </a:r>
            <a:r>
              <a:rPr sz="1700" spc="8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let</a:t>
            </a:r>
            <a:r>
              <a:rPr sz="1700" spc="8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us</a:t>
            </a:r>
            <a:r>
              <a:rPr sz="1700" spc="8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close</a:t>
            </a:r>
            <a:r>
              <a:rPr sz="1700" spc="8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on</a:t>
            </a:r>
            <a:r>
              <a:rPr sz="1700" spc="8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the</a:t>
            </a:r>
            <a:r>
              <a:rPr sz="1700" spc="8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contract</a:t>
            </a:r>
            <a:endParaRPr sz="1700">
              <a:latin typeface="Calibri"/>
              <a:cs typeface="Calibri"/>
            </a:endParaRPr>
          </a:p>
          <a:p>
            <a:pPr marL="292100">
              <a:lnSpc>
                <a:spcPts val="2020"/>
              </a:lnSpc>
              <a:spcBef>
                <a:spcPts val="60"/>
              </a:spcBef>
            </a:pPr>
            <a:r>
              <a:rPr sz="1700" dirty="0">
                <a:latin typeface="Calibri"/>
                <a:cs typeface="Calibri"/>
              </a:rPr>
              <a:t>and</a:t>
            </a:r>
            <a:r>
              <a:rPr sz="1700" spc="-5" dirty="0">
                <a:latin typeface="Calibri"/>
                <a:cs typeface="Calibri"/>
              </a:rPr>
              <a:t> PO.</a:t>
            </a:r>
            <a:endParaRPr sz="1700">
              <a:latin typeface="Calibri"/>
              <a:cs typeface="Calibri"/>
            </a:endParaRPr>
          </a:p>
          <a:p>
            <a:pPr marL="292100" marR="995044" indent="-279400">
              <a:lnSpc>
                <a:spcPts val="21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700" b="1" spc="-5" dirty="0">
                <a:latin typeface="Calibri"/>
                <a:cs typeface="Calibri"/>
              </a:rPr>
              <a:t>Diagnose </a:t>
            </a:r>
            <a:r>
              <a:rPr sz="1700" b="1" dirty="0">
                <a:latin typeface="Calibri"/>
                <a:cs typeface="Calibri"/>
              </a:rPr>
              <a:t>- </a:t>
            </a:r>
            <a:r>
              <a:rPr sz="1700" spc="-5" dirty="0">
                <a:latin typeface="Calibri"/>
                <a:cs typeface="Calibri"/>
              </a:rPr>
              <a:t>We’d </a:t>
            </a:r>
            <a:r>
              <a:rPr sz="1700" dirty="0">
                <a:latin typeface="Calibri"/>
                <a:cs typeface="Calibri"/>
              </a:rPr>
              <a:t>like to begin the </a:t>
            </a:r>
            <a:r>
              <a:rPr sz="1700" spc="-5" dirty="0">
                <a:latin typeface="Calibri"/>
                <a:cs typeface="Calibri"/>
              </a:rPr>
              <a:t>diagnosis </a:t>
            </a:r>
            <a:r>
              <a:rPr sz="1700" dirty="0">
                <a:latin typeface="Calibri"/>
                <a:cs typeface="Calibri"/>
              </a:rPr>
              <a:t>phase to </a:t>
            </a:r>
            <a:r>
              <a:rPr sz="1700" spc="-5" dirty="0">
                <a:latin typeface="Calibri"/>
                <a:cs typeface="Calibri"/>
              </a:rPr>
              <a:t>clarify </a:t>
            </a:r>
            <a:r>
              <a:rPr sz="1700" dirty="0">
                <a:latin typeface="Calibri"/>
                <a:cs typeface="Calibri"/>
              </a:rPr>
              <a:t>the need and </a:t>
            </a:r>
            <a:r>
              <a:rPr sz="1700" spc="-5" dirty="0">
                <a:latin typeface="Calibri"/>
                <a:cs typeface="Calibri"/>
              </a:rPr>
              <a:t>establish </a:t>
            </a:r>
            <a:r>
              <a:rPr sz="1700" dirty="0">
                <a:latin typeface="Calibri"/>
                <a:cs typeface="Calibri"/>
              </a:rPr>
              <a:t>the </a:t>
            </a:r>
            <a:r>
              <a:rPr sz="1700" spc="-5" dirty="0">
                <a:latin typeface="Calibri"/>
                <a:cs typeface="Calibri"/>
              </a:rPr>
              <a:t>learning  outcomes.</a:t>
            </a:r>
            <a:endParaRPr sz="1700">
              <a:latin typeface="Calibri"/>
              <a:cs typeface="Calibri"/>
            </a:endParaRPr>
          </a:p>
          <a:p>
            <a:pPr marL="292100" indent="-279400">
              <a:lnSpc>
                <a:spcPts val="19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700" b="1" spc="-5" dirty="0">
                <a:latin typeface="Calibri"/>
                <a:cs typeface="Calibri"/>
              </a:rPr>
              <a:t>Book:</a:t>
            </a:r>
            <a:r>
              <a:rPr sz="1700" b="1" spc="5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Let</a:t>
            </a:r>
            <a:r>
              <a:rPr sz="1700" spc="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us</a:t>
            </a:r>
            <a:r>
              <a:rPr sz="1700" spc="5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block</a:t>
            </a:r>
            <a:r>
              <a:rPr sz="1700" spc="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the</a:t>
            </a:r>
            <a:r>
              <a:rPr sz="1700" spc="5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dates</a:t>
            </a:r>
            <a:r>
              <a:rPr sz="1700" spc="5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for</a:t>
            </a:r>
            <a:r>
              <a:rPr sz="1700" spc="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the</a:t>
            </a:r>
            <a:r>
              <a:rPr sz="1700" spc="5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Diagnosis</a:t>
            </a:r>
            <a:r>
              <a:rPr sz="1700" spc="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and</a:t>
            </a:r>
            <a:r>
              <a:rPr sz="1700" spc="5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Design</a:t>
            </a:r>
            <a:r>
              <a:rPr sz="1700" spc="5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right</a:t>
            </a:r>
            <a:r>
              <a:rPr sz="1700" spc="5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away</a:t>
            </a:r>
            <a:r>
              <a:rPr sz="1700" spc="5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so</a:t>
            </a:r>
            <a:r>
              <a:rPr sz="1700" spc="5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that</a:t>
            </a:r>
            <a:r>
              <a:rPr sz="1700" spc="5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we</a:t>
            </a:r>
            <a:r>
              <a:rPr sz="1700" spc="5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have</a:t>
            </a:r>
            <a:endParaRPr sz="1700">
              <a:latin typeface="Calibri"/>
              <a:cs typeface="Calibri"/>
            </a:endParaRPr>
          </a:p>
          <a:p>
            <a:pPr marL="292100">
              <a:lnSpc>
                <a:spcPts val="2020"/>
              </a:lnSpc>
            </a:pPr>
            <a:r>
              <a:rPr sz="1700" spc="-5" dirty="0">
                <a:latin typeface="Calibri"/>
                <a:cs typeface="Calibri"/>
              </a:rPr>
              <a:t>consultants available for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you.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36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914400"/>
            <a:ext cx="12190615" cy="831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2192000" cy="914400"/>
          </a:xfrm>
          <a:custGeom>
            <a:avLst/>
            <a:gdLst/>
            <a:ahLst/>
            <a:cxnLst/>
            <a:rect l="l" t="t" r="r" b="b"/>
            <a:pathLst>
              <a:path w="12192000" h="914400">
                <a:moveTo>
                  <a:pt x="0" y="914400"/>
                </a:moveTo>
                <a:lnTo>
                  <a:pt x="12192000" y="914400"/>
                </a:lnTo>
                <a:lnTo>
                  <a:pt x="12192000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2192000" cy="914400"/>
          </a:xfrm>
          <a:custGeom>
            <a:avLst/>
            <a:gdLst/>
            <a:ahLst/>
            <a:cxnLst/>
            <a:rect l="l" t="t" r="r" b="b"/>
            <a:pathLst>
              <a:path w="12192000" h="914400">
                <a:moveTo>
                  <a:pt x="0" y="0"/>
                </a:moveTo>
                <a:lnTo>
                  <a:pt x="12191991" y="0"/>
                </a:lnTo>
                <a:lnTo>
                  <a:pt x="12191991" y="914399"/>
                </a:lnTo>
                <a:lnTo>
                  <a:pt x="0" y="9143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202796" y="200659"/>
            <a:ext cx="17919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Next</a:t>
            </a:r>
            <a:r>
              <a:rPr sz="3200" spc="-65" dirty="0"/>
              <a:t> </a:t>
            </a:r>
            <a:r>
              <a:rPr sz="3200" spc="-5" dirty="0"/>
              <a:t>Steps</a:t>
            </a:r>
            <a:endParaRPr sz="3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3005" y="774941"/>
            <a:ext cx="6519545" cy="7467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2682240" marR="5080" indent="-2670175">
              <a:lnSpc>
                <a:spcPts val="2800"/>
              </a:lnSpc>
              <a:spcBef>
                <a:spcPts val="260"/>
              </a:spcBef>
            </a:pPr>
            <a:r>
              <a:rPr sz="2400" b="1" spc="-5" dirty="0">
                <a:solidFill>
                  <a:srgbClr val="000000"/>
                </a:solidFill>
                <a:latin typeface="Calibri"/>
                <a:cs typeface="Calibri"/>
              </a:rPr>
              <a:t>Let’s work in partnership </a:t>
            </a:r>
            <a:r>
              <a:rPr sz="2400" b="1" dirty="0">
                <a:solidFill>
                  <a:srgbClr val="000000"/>
                </a:solidFill>
                <a:latin typeface="Calibri"/>
                <a:cs typeface="Calibri"/>
              </a:rPr>
              <a:t>to </a:t>
            </a:r>
            <a:r>
              <a:rPr sz="2400" b="1" spc="-5" dirty="0">
                <a:solidFill>
                  <a:srgbClr val="000000"/>
                </a:solidFill>
                <a:latin typeface="Calibri"/>
                <a:cs typeface="Calibri"/>
              </a:rPr>
              <a:t>create impact </a:t>
            </a:r>
            <a:r>
              <a:rPr sz="2400" b="1" dirty="0">
                <a:solidFill>
                  <a:srgbClr val="000000"/>
                </a:solidFill>
                <a:latin typeface="Calibri"/>
                <a:cs typeface="Calibri"/>
              </a:rPr>
              <a:t>&amp; </a:t>
            </a:r>
            <a:r>
              <a:rPr sz="2400" b="1" spc="-5" dirty="0">
                <a:solidFill>
                  <a:srgbClr val="000000"/>
                </a:solidFill>
                <a:latin typeface="Calibri"/>
                <a:cs typeface="Calibri"/>
              </a:rPr>
              <a:t>unlock  potential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67428" y="1741474"/>
            <a:ext cx="2762157" cy="26755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66875" y="4471314"/>
            <a:ext cx="8734425" cy="1613535"/>
          </a:xfrm>
          <a:custGeom>
            <a:avLst/>
            <a:gdLst/>
            <a:ahLst/>
            <a:cxnLst/>
            <a:rect l="l" t="t" r="r" b="b"/>
            <a:pathLst>
              <a:path w="8734425" h="1613535">
                <a:moveTo>
                  <a:pt x="0" y="268872"/>
                </a:moveTo>
                <a:lnTo>
                  <a:pt x="4331" y="220542"/>
                </a:lnTo>
                <a:lnTo>
                  <a:pt x="16821" y="175054"/>
                </a:lnTo>
                <a:lnTo>
                  <a:pt x="36709" y="133167"/>
                </a:lnTo>
                <a:lnTo>
                  <a:pt x="63235" y="95641"/>
                </a:lnTo>
                <a:lnTo>
                  <a:pt x="95641" y="63235"/>
                </a:lnTo>
                <a:lnTo>
                  <a:pt x="133167" y="36709"/>
                </a:lnTo>
                <a:lnTo>
                  <a:pt x="175054" y="16821"/>
                </a:lnTo>
                <a:lnTo>
                  <a:pt x="220542" y="4331"/>
                </a:lnTo>
                <a:lnTo>
                  <a:pt x="268872" y="0"/>
                </a:lnTo>
                <a:lnTo>
                  <a:pt x="8465543" y="0"/>
                </a:lnTo>
                <a:lnTo>
                  <a:pt x="8513875" y="4331"/>
                </a:lnTo>
                <a:lnTo>
                  <a:pt x="8559364" y="16821"/>
                </a:lnTo>
                <a:lnTo>
                  <a:pt x="8601250" y="36709"/>
                </a:lnTo>
                <a:lnTo>
                  <a:pt x="8638776" y="63235"/>
                </a:lnTo>
                <a:lnTo>
                  <a:pt x="8671181" y="95641"/>
                </a:lnTo>
                <a:lnTo>
                  <a:pt x="8697706" y="133167"/>
                </a:lnTo>
                <a:lnTo>
                  <a:pt x="8717593" y="175054"/>
                </a:lnTo>
                <a:lnTo>
                  <a:pt x="8730082" y="220542"/>
                </a:lnTo>
                <a:lnTo>
                  <a:pt x="8734413" y="268872"/>
                </a:lnTo>
                <a:lnTo>
                  <a:pt x="8734413" y="1344338"/>
                </a:lnTo>
                <a:lnTo>
                  <a:pt x="8730082" y="1392667"/>
                </a:lnTo>
                <a:lnTo>
                  <a:pt x="8717593" y="1438155"/>
                </a:lnTo>
                <a:lnTo>
                  <a:pt x="8697706" y="1480041"/>
                </a:lnTo>
                <a:lnTo>
                  <a:pt x="8671181" y="1517567"/>
                </a:lnTo>
                <a:lnTo>
                  <a:pt x="8638776" y="1549973"/>
                </a:lnTo>
                <a:lnTo>
                  <a:pt x="8601250" y="1576499"/>
                </a:lnTo>
                <a:lnTo>
                  <a:pt x="8559364" y="1596387"/>
                </a:lnTo>
                <a:lnTo>
                  <a:pt x="8513875" y="1608876"/>
                </a:lnTo>
                <a:lnTo>
                  <a:pt x="8465543" y="1613208"/>
                </a:lnTo>
                <a:lnTo>
                  <a:pt x="268872" y="1613208"/>
                </a:lnTo>
                <a:lnTo>
                  <a:pt x="220542" y="1608876"/>
                </a:lnTo>
                <a:lnTo>
                  <a:pt x="175054" y="1596387"/>
                </a:lnTo>
                <a:lnTo>
                  <a:pt x="133167" y="1576499"/>
                </a:lnTo>
                <a:lnTo>
                  <a:pt x="95641" y="1549973"/>
                </a:lnTo>
                <a:lnTo>
                  <a:pt x="63235" y="1517567"/>
                </a:lnTo>
                <a:lnTo>
                  <a:pt x="36709" y="1480041"/>
                </a:lnTo>
                <a:lnTo>
                  <a:pt x="16821" y="1438155"/>
                </a:lnTo>
                <a:lnTo>
                  <a:pt x="4331" y="1392667"/>
                </a:lnTo>
                <a:lnTo>
                  <a:pt x="0" y="1344338"/>
                </a:lnTo>
                <a:lnTo>
                  <a:pt x="0" y="268872"/>
                </a:lnTo>
                <a:close/>
              </a:path>
            </a:pathLst>
          </a:custGeom>
          <a:ln w="9524">
            <a:solidFill>
              <a:srgbClr val="CBCB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17052" y="4684191"/>
            <a:ext cx="4942205" cy="1132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latin typeface="Calibri"/>
                <a:cs typeface="Calibri"/>
              </a:rPr>
              <a:t>For further information </a:t>
            </a:r>
            <a:r>
              <a:rPr sz="1500" dirty="0">
                <a:latin typeface="Calibri"/>
                <a:cs typeface="Calibri"/>
              </a:rPr>
              <a:t>please </a:t>
            </a:r>
            <a:r>
              <a:rPr sz="1500" spc="-5" dirty="0">
                <a:latin typeface="Calibri"/>
                <a:cs typeface="Calibri"/>
              </a:rPr>
              <a:t>connect</a:t>
            </a:r>
            <a:r>
              <a:rPr sz="1500" spc="1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with: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  <a:tabLst>
                <a:tab pos="968375" algn="l"/>
              </a:tabLst>
            </a:pPr>
            <a:r>
              <a:rPr sz="1500" b="1" spc="-5" dirty="0">
                <a:solidFill>
                  <a:srgbClr val="4F81BD"/>
                </a:solidFill>
                <a:latin typeface="Calibri"/>
                <a:cs typeface="Calibri"/>
              </a:rPr>
              <a:t>Contact	Revati Sahijwani </a:t>
            </a:r>
            <a:r>
              <a:rPr sz="1500" b="1" dirty="0">
                <a:solidFill>
                  <a:srgbClr val="4F81BD"/>
                </a:solidFill>
                <a:latin typeface="Calibri"/>
                <a:cs typeface="Calibri"/>
              </a:rPr>
              <a:t>/ </a:t>
            </a:r>
            <a:r>
              <a:rPr sz="1500" b="1" spc="-5" dirty="0">
                <a:solidFill>
                  <a:srgbClr val="4F81BD"/>
                </a:solidFill>
                <a:latin typeface="Calibri"/>
                <a:cs typeface="Calibri"/>
              </a:rPr>
              <a:t>Vivek</a:t>
            </a:r>
            <a:r>
              <a:rPr sz="1500" b="1" dirty="0">
                <a:solidFill>
                  <a:srgbClr val="4F81BD"/>
                </a:solidFill>
                <a:latin typeface="Calibri"/>
                <a:cs typeface="Calibri"/>
              </a:rPr>
              <a:t> Arora</a:t>
            </a:r>
            <a:endParaRPr sz="15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tabLst>
                <a:tab pos="969644" algn="l"/>
                <a:tab pos="1022350" algn="l"/>
              </a:tabLst>
            </a:pPr>
            <a:r>
              <a:rPr sz="1500" b="1" dirty="0">
                <a:solidFill>
                  <a:srgbClr val="4F81BD"/>
                </a:solidFill>
                <a:latin typeface="Calibri"/>
                <a:cs typeface="Calibri"/>
              </a:rPr>
              <a:t>Email	</a:t>
            </a:r>
            <a:r>
              <a:rPr sz="1500" b="1" spc="-5" dirty="0">
                <a:solidFill>
                  <a:srgbClr val="4F81BD"/>
                </a:solidFill>
                <a:latin typeface="Calibri"/>
                <a:cs typeface="Calibri"/>
                <a:hlinkClick r:id="rId3"/>
              </a:rPr>
              <a:t>revati@maynardleigh.in </a:t>
            </a:r>
            <a:r>
              <a:rPr sz="1500" b="1" dirty="0">
                <a:solidFill>
                  <a:srgbClr val="4F81BD"/>
                </a:solidFill>
                <a:latin typeface="Calibri"/>
                <a:cs typeface="Calibri"/>
              </a:rPr>
              <a:t>/ </a:t>
            </a:r>
            <a:r>
              <a:rPr sz="1500" b="1" spc="-5" dirty="0">
                <a:solidFill>
                  <a:srgbClr val="4F81BD"/>
                </a:solidFill>
                <a:latin typeface="Calibri"/>
                <a:cs typeface="Calibri"/>
                <a:hlinkClick r:id="rId4"/>
              </a:rPr>
              <a:t>vivek@maynardleigh.in </a:t>
            </a:r>
            <a:r>
              <a:rPr sz="1500" b="1" spc="-5" dirty="0">
                <a:solidFill>
                  <a:srgbClr val="4F81BD"/>
                </a:solidFill>
                <a:latin typeface="Calibri"/>
                <a:cs typeface="Calibri"/>
              </a:rPr>
              <a:t> Telephone		+91 9650043817 </a:t>
            </a:r>
            <a:r>
              <a:rPr sz="1500" b="1" dirty="0">
                <a:solidFill>
                  <a:srgbClr val="4F81BD"/>
                </a:solidFill>
                <a:latin typeface="Calibri"/>
                <a:cs typeface="Calibri"/>
              </a:rPr>
              <a:t>/ </a:t>
            </a:r>
            <a:r>
              <a:rPr sz="1500" b="1" spc="-5" dirty="0">
                <a:solidFill>
                  <a:srgbClr val="4F81BD"/>
                </a:solidFill>
                <a:latin typeface="Calibri"/>
                <a:cs typeface="Calibri"/>
              </a:rPr>
              <a:t>+91 9810811385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28857" y="6434773"/>
            <a:ext cx="1803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37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56814" y="5942573"/>
            <a:ext cx="8825230" cy="814069"/>
          </a:xfrm>
          <a:custGeom>
            <a:avLst/>
            <a:gdLst/>
            <a:ahLst/>
            <a:cxnLst/>
            <a:rect l="l" t="t" r="r" b="b"/>
            <a:pathLst>
              <a:path w="8825230" h="814070">
                <a:moveTo>
                  <a:pt x="0" y="135620"/>
                </a:moveTo>
                <a:lnTo>
                  <a:pt x="6914" y="92754"/>
                </a:lnTo>
                <a:lnTo>
                  <a:pt x="26166" y="55524"/>
                </a:lnTo>
                <a:lnTo>
                  <a:pt x="55524" y="26166"/>
                </a:lnTo>
                <a:lnTo>
                  <a:pt x="92754" y="6914"/>
                </a:lnTo>
                <a:lnTo>
                  <a:pt x="135621" y="0"/>
                </a:lnTo>
                <a:lnTo>
                  <a:pt x="8689513" y="0"/>
                </a:lnTo>
                <a:lnTo>
                  <a:pt x="8732379" y="6914"/>
                </a:lnTo>
                <a:lnTo>
                  <a:pt x="8769608" y="26166"/>
                </a:lnTo>
                <a:lnTo>
                  <a:pt x="8798966" y="55524"/>
                </a:lnTo>
                <a:lnTo>
                  <a:pt x="8818219" y="92754"/>
                </a:lnTo>
                <a:lnTo>
                  <a:pt x="8825133" y="135620"/>
                </a:lnTo>
                <a:lnTo>
                  <a:pt x="8825133" y="678090"/>
                </a:lnTo>
                <a:lnTo>
                  <a:pt x="8818219" y="720957"/>
                </a:lnTo>
                <a:lnTo>
                  <a:pt x="8798966" y="758186"/>
                </a:lnTo>
                <a:lnTo>
                  <a:pt x="8769608" y="787544"/>
                </a:lnTo>
                <a:lnTo>
                  <a:pt x="8732379" y="806797"/>
                </a:lnTo>
                <a:lnTo>
                  <a:pt x="8689513" y="813711"/>
                </a:lnTo>
                <a:lnTo>
                  <a:pt x="135621" y="813711"/>
                </a:lnTo>
                <a:lnTo>
                  <a:pt x="92754" y="806797"/>
                </a:lnTo>
                <a:lnTo>
                  <a:pt x="55524" y="787544"/>
                </a:lnTo>
                <a:lnTo>
                  <a:pt x="26166" y="758186"/>
                </a:lnTo>
                <a:lnTo>
                  <a:pt x="6914" y="720957"/>
                </a:lnTo>
                <a:lnTo>
                  <a:pt x="0" y="678090"/>
                </a:lnTo>
                <a:lnTo>
                  <a:pt x="0" y="135620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775267" y="5910009"/>
            <a:ext cx="8555990" cy="44195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20"/>
              </a:spcBef>
            </a:pPr>
            <a:r>
              <a:rPr sz="1400" spc="-5" dirty="0">
                <a:latin typeface="Calibri"/>
                <a:cs typeface="Calibri"/>
              </a:rPr>
              <a:t>JSW wants Maynard Leigh </a:t>
            </a:r>
            <a:r>
              <a:rPr sz="140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facilitate </a:t>
            </a:r>
            <a:r>
              <a:rPr sz="1400" dirty="0">
                <a:latin typeface="Calibri"/>
                <a:cs typeface="Calibri"/>
              </a:rPr>
              <a:t>a </a:t>
            </a:r>
            <a:r>
              <a:rPr sz="1400" spc="-5" dirty="0">
                <a:latin typeface="Calibri"/>
                <a:cs typeface="Calibri"/>
              </a:rPr>
              <a:t>leadership journey for these managers </a:t>
            </a:r>
            <a:r>
              <a:rPr sz="140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support </a:t>
            </a:r>
            <a:r>
              <a:rPr sz="1400" dirty="0">
                <a:latin typeface="Calibri"/>
                <a:cs typeface="Calibri"/>
              </a:rPr>
              <a:t>them in this path </a:t>
            </a:r>
            <a:r>
              <a:rPr sz="1400" spc="-5" dirty="0">
                <a:latin typeface="Calibri"/>
                <a:cs typeface="Calibri"/>
              </a:rPr>
              <a:t>of  tranformation </a:t>
            </a:r>
            <a:r>
              <a:rPr sz="1400" dirty="0">
                <a:latin typeface="Calibri"/>
                <a:cs typeface="Calibri"/>
              </a:rPr>
              <a:t>into vital </a:t>
            </a:r>
            <a:r>
              <a:rPr sz="1400" spc="-5" dirty="0">
                <a:latin typeface="Calibri"/>
                <a:cs typeface="Calibri"/>
              </a:rPr>
              <a:t>leaders. </a:t>
            </a:r>
            <a:r>
              <a:rPr sz="1400" dirty="0">
                <a:latin typeface="Calibri"/>
                <a:cs typeface="Calibri"/>
              </a:rPr>
              <a:t>The </a:t>
            </a:r>
            <a:r>
              <a:rPr sz="1400" spc="-5" dirty="0">
                <a:latin typeface="Calibri"/>
                <a:cs typeface="Calibri"/>
              </a:rPr>
              <a:t>journey should focus on </a:t>
            </a:r>
            <a:r>
              <a:rPr sz="1400" dirty="0">
                <a:latin typeface="Calibri"/>
                <a:cs typeface="Calibri"/>
              </a:rPr>
              <a:t>4 </a:t>
            </a:r>
            <a:r>
              <a:rPr sz="1400" spc="-5" dirty="0">
                <a:latin typeface="Calibri"/>
                <a:cs typeface="Calibri"/>
              </a:rPr>
              <a:t>competencies: Breadth of Perspectives,</a:t>
            </a:r>
            <a:r>
              <a:rPr sz="1400" spc="25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Understanding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75267" y="6329109"/>
            <a:ext cx="29552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Others, Adaptability </a:t>
            </a:r>
            <a:r>
              <a:rPr sz="1400" dirty="0">
                <a:latin typeface="Calibri"/>
                <a:cs typeface="Calibri"/>
              </a:rPr>
              <a:t>&amp; Team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Leadership.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36037" y="1005827"/>
            <a:ext cx="8858250" cy="1124585"/>
          </a:xfrm>
          <a:custGeom>
            <a:avLst/>
            <a:gdLst/>
            <a:ahLst/>
            <a:cxnLst/>
            <a:rect l="l" t="t" r="r" b="b"/>
            <a:pathLst>
              <a:path w="8858250" h="1124585">
                <a:moveTo>
                  <a:pt x="0" y="187387"/>
                </a:moveTo>
                <a:lnTo>
                  <a:pt x="6693" y="137572"/>
                </a:lnTo>
                <a:lnTo>
                  <a:pt x="25583" y="92809"/>
                </a:lnTo>
                <a:lnTo>
                  <a:pt x="54884" y="54884"/>
                </a:lnTo>
                <a:lnTo>
                  <a:pt x="92809" y="25583"/>
                </a:lnTo>
                <a:lnTo>
                  <a:pt x="137572" y="6693"/>
                </a:lnTo>
                <a:lnTo>
                  <a:pt x="187387" y="0"/>
                </a:lnTo>
                <a:lnTo>
                  <a:pt x="8670853" y="0"/>
                </a:lnTo>
                <a:lnTo>
                  <a:pt x="8720668" y="6693"/>
                </a:lnTo>
                <a:lnTo>
                  <a:pt x="8765431" y="25583"/>
                </a:lnTo>
                <a:lnTo>
                  <a:pt x="8803357" y="54884"/>
                </a:lnTo>
                <a:lnTo>
                  <a:pt x="8832658" y="92809"/>
                </a:lnTo>
                <a:lnTo>
                  <a:pt x="8851549" y="137572"/>
                </a:lnTo>
                <a:lnTo>
                  <a:pt x="8858243" y="187387"/>
                </a:lnTo>
                <a:lnTo>
                  <a:pt x="8858243" y="936915"/>
                </a:lnTo>
                <a:lnTo>
                  <a:pt x="8851549" y="986730"/>
                </a:lnTo>
                <a:lnTo>
                  <a:pt x="8832658" y="1031493"/>
                </a:lnTo>
                <a:lnTo>
                  <a:pt x="8803357" y="1069417"/>
                </a:lnTo>
                <a:lnTo>
                  <a:pt x="8765431" y="1098716"/>
                </a:lnTo>
                <a:lnTo>
                  <a:pt x="8720668" y="1117605"/>
                </a:lnTo>
                <a:lnTo>
                  <a:pt x="8670853" y="1124298"/>
                </a:lnTo>
                <a:lnTo>
                  <a:pt x="187387" y="1124298"/>
                </a:lnTo>
                <a:lnTo>
                  <a:pt x="137572" y="1117605"/>
                </a:lnTo>
                <a:lnTo>
                  <a:pt x="92809" y="1098716"/>
                </a:lnTo>
                <a:lnTo>
                  <a:pt x="54884" y="1069417"/>
                </a:lnTo>
                <a:lnTo>
                  <a:pt x="25583" y="1031493"/>
                </a:lnTo>
                <a:lnTo>
                  <a:pt x="6693" y="986730"/>
                </a:lnTo>
                <a:lnTo>
                  <a:pt x="0" y="936915"/>
                </a:lnTo>
                <a:lnTo>
                  <a:pt x="0" y="187387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17558" y="4665675"/>
            <a:ext cx="8850630" cy="1080135"/>
          </a:xfrm>
          <a:custGeom>
            <a:avLst/>
            <a:gdLst/>
            <a:ahLst/>
            <a:cxnLst/>
            <a:rect l="l" t="t" r="r" b="b"/>
            <a:pathLst>
              <a:path w="8850630" h="1080135">
                <a:moveTo>
                  <a:pt x="0" y="179942"/>
                </a:moveTo>
                <a:lnTo>
                  <a:pt x="6427" y="132106"/>
                </a:lnTo>
                <a:lnTo>
                  <a:pt x="24567" y="89122"/>
                </a:lnTo>
                <a:lnTo>
                  <a:pt x="52704" y="52704"/>
                </a:lnTo>
                <a:lnTo>
                  <a:pt x="89122" y="24567"/>
                </a:lnTo>
                <a:lnTo>
                  <a:pt x="132107" y="6427"/>
                </a:lnTo>
                <a:lnTo>
                  <a:pt x="179943" y="0"/>
                </a:lnTo>
                <a:lnTo>
                  <a:pt x="8670463" y="0"/>
                </a:lnTo>
                <a:lnTo>
                  <a:pt x="8718299" y="6427"/>
                </a:lnTo>
                <a:lnTo>
                  <a:pt x="8761283" y="24567"/>
                </a:lnTo>
                <a:lnTo>
                  <a:pt x="8797701" y="52704"/>
                </a:lnTo>
                <a:lnTo>
                  <a:pt x="8825837" y="89122"/>
                </a:lnTo>
                <a:lnTo>
                  <a:pt x="8843976" y="132106"/>
                </a:lnTo>
                <a:lnTo>
                  <a:pt x="8850403" y="179942"/>
                </a:lnTo>
                <a:lnTo>
                  <a:pt x="8850403" y="899694"/>
                </a:lnTo>
                <a:lnTo>
                  <a:pt x="8843976" y="947530"/>
                </a:lnTo>
                <a:lnTo>
                  <a:pt x="8825837" y="990515"/>
                </a:lnTo>
                <a:lnTo>
                  <a:pt x="8797701" y="1026934"/>
                </a:lnTo>
                <a:lnTo>
                  <a:pt x="8761283" y="1055071"/>
                </a:lnTo>
                <a:lnTo>
                  <a:pt x="8718299" y="1073211"/>
                </a:lnTo>
                <a:lnTo>
                  <a:pt x="8670463" y="1079639"/>
                </a:lnTo>
                <a:lnTo>
                  <a:pt x="179943" y="1079639"/>
                </a:lnTo>
                <a:lnTo>
                  <a:pt x="132107" y="1073211"/>
                </a:lnTo>
                <a:lnTo>
                  <a:pt x="89122" y="1055071"/>
                </a:lnTo>
                <a:lnTo>
                  <a:pt x="52704" y="1026934"/>
                </a:lnTo>
                <a:lnTo>
                  <a:pt x="24567" y="990515"/>
                </a:lnTo>
                <a:lnTo>
                  <a:pt x="6427" y="947530"/>
                </a:lnTo>
                <a:lnTo>
                  <a:pt x="0" y="899694"/>
                </a:lnTo>
                <a:lnTo>
                  <a:pt x="0" y="179942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856001" y="4774044"/>
            <a:ext cx="8044180" cy="657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>
              <a:lnSpc>
                <a:spcPct val="98200"/>
              </a:lnSpc>
              <a:spcBef>
                <a:spcPts val="130"/>
              </a:spcBef>
            </a:pPr>
            <a:r>
              <a:rPr sz="1400" dirty="0">
                <a:latin typeface="Calibri"/>
                <a:cs typeface="Calibri"/>
              </a:rPr>
              <a:t>This </a:t>
            </a:r>
            <a:r>
              <a:rPr sz="1400" spc="-5" dirty="0">
                <a:latin typeface="Calibri"/>
                <a:cs typeface="Calibri"/>
              </a:rPr>
              <a:t>program </a:t>
            </a:r>
            <a:r>
              <a:rPr sz="1400" dirty="0">
                <a:latin typeface="Calibri"/>
                <a:cs typeface="Calibri"/>
              </a:rPr>
              <a:t>is a </a:t>
            </a:r>
            <a:r>
              <a:rPr sz="1400" spc="-5" dirty="0">
                <a:latin typeface="Calibri"/>
                <a:cs typeface="Calibri"/>
              </a:rPr>
              <a:t>proactive measure </a:t>
            </a:r>
            <a:r>
              <a:rPr sz="140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bridge </a:t>
            </a:r>
            <a:r>
              <a:rPr sz="1400" dirty="0">
                <a:latin typeface="Calibri"/>
                <a:cs typeface="Calibri"/>
              </a:rPr>
              <a:t>gaps in the </a:t>
            </a:r>
            <a:r>
              <a:rPr sz="1400" spc="-5" dirty="0">
                <a:latin typeface="Calibri"/>
                <a:cs typeface="Calibri"/>
              </a:rPr>
              <a:t>above mentioned competencies so </a:t>
            </a:r>
            <a:r>
              <a:rPr sz="1400" dirty="0">
                <a:latin typeface="Calibri"/>
                <a:cs typeface="Calibri"/>
              </a:rPr>
              <a:t>as to </a:t>
            </a:r>
            <a:r>
              <a:rPr sz="1400" spc="-5" dirty="0">
                <a:latin typeface="Calibri"/>
                <a:cs typeface="Calibri"/>
              </a:rPr>
              <a:t>improve </a:t>
            </a:r>
            <a:r>
              <a:rPr sz="1400" dirty="0">
                <a:latin typeface="Calibri"/>
                <a:cs typeface="Calibri"/>
              </a:rPr>
              <a:t>the  </a:t>
            </a:r>
            <a:r>
              <a:rPr sz="1400" spc="-5" dirty="0">
                <a:latin typeface="Calibri"/>
                <a:cs typeface="Calibri"/>
              </a:rPr>
              <a:t>management </a:t>
            </a:r>
            <a:r>
              <a:rPr sz="1400" dirty="0">
                <a:latin typeface="Calibri"/>
                <a:cs typeface="Calibri"/>
              </a:rPr>
              <a:t>pipeline </a:t>
            </a:r>
            <a:r>
              <a:rPr sz="1400" spc="-5" dirty="0">
                <a:latin typeface="Calibri"/>
                <a:cs typeface="Calibri"/>
              </a:rPr>
              <a:t>of </a:t>
            </a:r>
            <a:r>
              <a:rPr sz="1400" dirty="0">
                <a:latin typeface="Calibri"/>
                <a:cs typeface="Calibri"/>
              </a:rPr>
              <a:t>the </a:t>
            </a:r>
            <a:r>
              <a:rPr sz="1400" spc="-5" dirty="0">
                <a:latin typeface="Calibri"/>
                <a:cs typeface="Calibri"/>
              </a:rPr>
              <a:t>organization. Post </a:t>
            </a:r>
            <a:r>
              <a:rPr sz="1400" dirty="0">
                <a:latin typeface="Calibri"/>
                <a:cs typeface="Calibri"/>
              </a:rPr>
              <a:t>this </a:t>
            </a:r>
            <a:r>
              <a:rPr sz="1400" spc="-5" dirty="0">
                <a:latin typeface="Calibri"/>
                <a:cs typeface="Calibri"/>
              </a:rPr>
              <a:t>intervention, </a:t>
            </a:r>
            <a:r>
              <a:rPr sz="1400" dirty="0">
                <a:latin typeface="Calibri"/>
                <a:cs typeface="Calibri"/>
              </a:rPr>
              <a:t>the </a:t>
            </a:r>
            <a:r>
              <a:rPr sz="1400" spc="-5" dirty="0">
                <a:latin typeface="Calibri"/>
                <a:cs typeface="Calibri"/>
              </a:rPr>
              <a:t>leaders envision these managers </a:t>
            </a:r>
            <a:r>
              <a:rPr sz="1400" dirty="0">
                <a:latin typeface="Calibri"/>
                <a:cs typeface="Calibri"/>
              </a:rPr>
              <a:t>to  </a:t>
            </a:r>
            <a:r>
              <a:rPr sz="1400" spc="-5" dirty="0">
                <a:latin typeface="Calibri"/>
                <a:cs typeface="Calibri"/>
              </a:rPr>
              <a:t>experience, learn </a:t>
            </a:r>
            <a:r>
              <a:rPr sz="1400" dirty="0">
                <a:latin typeface="Calibri"/>
                <a:cs typeface="Calibri"/>
              </a:rPr>
              <a:t>and </a:t>
            </a:r>
            <a:r>
              <a:rPr sz="1400" spc="-5" dirty="0">
                <a:latin typeface="Calibri"/>
                <a:cs typeface="Calibri"/>
              </a:rPr>
              <a:t>walk on </a:t>
            </a:r>
            <a:r>
              <a:rPr sz="1400" dirty="0">
                <a:latin typeface="Calibri"/>
                <a:cs typeface="Calibri"/>
              </a:rPr>
              <a:t>the path </a:t>
            </a:r>
            <a:r>
              <a:rPr sz="1400" spc="-5" dirty="0">
                <a:latin typeface="Calibri"/>
                <a:cs typeface="Calibri"/>
              </a:rPr>
              <a:t>of self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excellence.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1686" y="1312494"/>
            <a:ext cx="15284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1F497D"/>
                </a:solidFill>
                <a:latin typeface="Calibri"/>
                <a:cs typeface="Calibri"/>
              </a:rPr>
              <a:t>Background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3279" y="5082057"/>
            <a:ext cx="14528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1F497D"/>
                </a:solidFill>
                <a:latin typeface="Calibri"/>
                <a:cs typeface="Calibri"/>
              </a:rPr>
              <a:t>Implication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8502" y="6106284"/>
            <a:ext cx="697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1F497D"/>
                </a:solidFill>
                <a:latin typeface="Calibri"/>
                <a:cs typeface="Calibri"/>
              </a:rPr>
              <a:t>Need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177498" y="6434772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0055" y="3026689"/>
            <a:ext cx="1587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1F497D"/>
                </a:solidFill>
                <a:latin typeface="Calibri"/>
                <a:cs typeface="Calibri"/>
              </a:rPr>
              <a:t>Opportunity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623375" y="2325535"/>
            <a:ext cx="8858250" cy="2177415"/>
          </a:xfrm>
          <a:custGeom>
            <a:avLst/>
            <a:gdLst/>
            <a:ahLst/>
            <a:cxnLst/>
            <a:rect l="l" t="t" r="r" b="b"/>
            <a:pathLst>
              <a:path w="8858250" h="2177415">
                <a:moveTo>
                  <a:pt x="0" y="362829"/>
                </a:moveTo>
                <a:lnTo>
                  <a:pt x="3312" y="313595"/>
                </a:lnTo>
                <a:lnTo>
                  <a:pt x="12960" y="266375"/>
                </a:lnTo>
                <a:lnTo>
                  <a:pt x="28512" y="221600"/>
                </a:lnTo>
                <a:lnTo>
                  <a:pt x="49536" y="179702"/>
                </a:lnTo>
                <a:lnTo>
                  <a:pt x="75600" y="141115"/>
                </a:lnTo>
                <a:lnTo>
                  <a:pt x="106270" y="106270"/>
                </a:lnTo>
                <a:lnTo>
                  <a:pt x="141115" y="75600"/>
                </a:lnTo>
                <a:lnTo>
                  <a:pt x="179702" y="49536"/>
                </a:lnTo>
                <a:lnTo>
                  <a:pt x="221599" y="28512"/>
                </a:lnTo>
                <a:lnTo>
                  <a:pt x="266375" y="12960"/>
                </a:lnTo>
                <a:lnTo>
                  <a:pt x="313595" y="3312"/>
                </a:lnTo>
                <a:lnTo>
                  <a:pt x="362829" y="0"/>
                </a:lnTo>
                <a:lnTo>
                  <a:pt x="8495413" y="0"/>
                </a:lnTo>
                <a:lnTo>
                  <a:pt x="8544646" y="3312"/>
                </a:lnTo>
                <a:lnTo>
                  <a:pt x="8591865" y="12960"/>
                </a:lnTo>
                <a:lnTo>
                  <a:pt x="8636639" y="28512"/>
                </a:lnTo>
                <a:lnTo>
                  <a:pt x="8678536" y="49536"/>
                </a:lnTo>
                <a:lnTo>
                  <a:pt x="8717122" y="75600"/>
                </a:lnTo>
                <a:lnTo>
                  <a:pt x="8751966" y="106270"/>
                </a:lnTo>
                <a:lnTo>
                  <a:pt x="8782635" y="141115"/>
                </a:lnTo>
                <a:lnTo>
                  <a:pt x="8808698" y="179702"/>
                </a:lnTo>
                <a:lnTo>
                  <a:pt x="8829721" y="221600"/>
                </a:lnTo>
                <a:lnTo>
                  <a:pt x="8845273" y="266375"/>
                </a:lnTo>
                <a:lnTo>
                  <a:pt x="8854921" y="313595"/>
                </a:lnTo>
                <a:lnTo>
                  <a:pt x="8858233" y="362829"/>
                </a:lnTo>
                <a:lnTo>
                  <a:pt x="8858233" y="1814108"/>
                </a:lnTo>
                <a:lnTo>
                  <a:pt x="8854921" y="1863341"/>
                </a:lnTo>
                <a:lnTo>
                  <a:pt x="8845273" y="1910561"/>
                </a:lnTo>
                <a:lnTo>
                  <a:pt x="8829721" y="1955335"/>
                </a:lnTo>
                <a:lnTo>
                  <a:pt x="8808698" y="1997233"/>
                </a:lnTo>
                <a:lnTo>
                  <a:pt x="8782635" y="2035820"/>
                </a:lnTo>
                <a:lnTo>
                  <a:pt x="8751966" y="2070665"/>
                </a:lnTo>
                <a:lnTo>
                  <a:pt x="8717122" y="2101336"/>
                </a:lnTo>
                <a:lnTo>
                  <a:pt x="8678536" y="2127400"/>
                </a:lnTo>
                <a:lnTo>
                  <a:pt x="8636639" y="2148424"/>
                </a:lnTo>
                <a:lnTo>
                  <a:pt x="8591865" y="2163977"/>
                </a:lnTo>
                <a:lnTo>
                  <a:pt x="8544646" y="2173625"/>
                </a:lnTo>
                <a:lnTo>
                  <a:pt x="8495413" y="2176938"/>
                </a:lnTo>
                <a:lnTo>
                  <a:pt x="362829" y="2176938"/>
                </a:lnTo>
                <a:lnTo>
                  <a:pt x="313595" y="2173625"/>
                </a:lnTo>
                <a:lnTo>
                  <a:pt x="266375" y="2163977"/>
                </a:lnTo>
                <a:lnTo>
                  <a:pt x="221599" y="2148424"/>
                </a:lnTo>
                <a:lnTo>
                  <a:pt x="179702" y="2127400"/>
                </a:lnTo>
                <a:lnTo>
                  <a:pt x="141115" y="2101336"/>
                </a:lnTo>
                <a:lnTo>
                  <a:pt x="106270" y="2070665"/>
                </a:lnTo>
                <a:lnTo>
                  <a:pt x="75600" y="2035820"/>
                </a:lnTo>
                <a:lnTo>
                  <a:pt x="49536" y="1997233"/>
                </a:lnTo>
                <a:lnTo>
                  <a:pt x="28512" y="1955335"/>
                </a:lnTo>
                <a:lnTo>
                  <a:pt x="12960" y="1910561"/>
                </a:lnTo>
                <a:lnTo>
                  <a:pt x="3312" y="1863341"/>
                </a:lnTo>
                <a:lnTo>
                  <a:pt x="0" y="1814108"/>
                </a:lnTo>
                <a:lnTo>
                  <a:pt x="0" y="36282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862072" y="2443441"/>
            <a:ext cx="8357234" cy="19405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5"/>
              </a:spcBef>
            </a:pPr>
            <a:r>
              <a:rPr sz="1400" dirty="0">
                <a:latin typeface="Calibri"/>
                <a:cs typeface="Calibri"/>
              </a:rPr>
              <a:t>The </a:t>
            </a:r>
            <a:r>
              <a:rPr sz="1400" spc="-5" dirty="0">
                <a:latin typeface="Calibri"/>
                <a:cs typeface="Calibri"/>
              </a:rPr>
              <a:t>target </a:t>
            </a:r>
            <a:r>
              <a:rPr sz="1400" dirty="0">
                <a:latin typeface="Calibri"/>
                <a:cs typeface="Calibri"/>
              </a:rPr>
              <a:t>audience is a </a:t>
            </a:r>
            <a:r>
              <a:rPr sz="1400" spc="-5" dirty="0">
                <a:latin typeface="Calibri"/>
                <a:cs typeface="Calibri"/>
              </a:rPr>
              <a:t>group of 276 managers, senior managers, assistant general mangers </a:t>
            </a:r>
            <a:r>
              <a:rPr sz="1400" dirty="0">
                <a:latin typeface="Calibri"/>
                <a:cs typeface="Calibri"/>
              </a:rPr>
              <a:t>and deputy </a:t>
            </a:r>
            <a:r>
              <a:rPr sz="1400" spc="-5" dirty="0">
                <a:latin typeface="Calibri"/>
                <a:cs typeface="Calibri"/>
              </a:rPr>
              <a:t>general  managers. </a:t>
            </a:r>
            <a:r>
              <a:rPr sz="1400" dirty="0">
                <a:latin typeface="Calibri"/>
                <a:cs typeface="Calibri"/>
              </a:rPr>
              <a:t>In the </a:t>
            </a:r>
            <a:r>
              <a:rPr sz="1400" spc="-5" dirty="0">
                <a:latin typeface="Calibri"/>
                <a:cs typeface="Calibri"/>
              </a:rPr>
              <a:t>first </a:t>
            </a:r>
            <a:r>
              <a:rPr sz="1400" dirty="0">
                <a:latin typeface="Calibri"/>
                <a:cs typeface="Calibri"/>
              </a:rPr>
              <a:t>phase </a:t>
            </a:r>
            <a:r>
              <a:rPr sz="1400" spc="-5" dirty="0">
                <a:latin typeface="Calibri"/>
                <a:cs typeface="Calibri"/>
              </a:rPr>
              <a:t>of </a:t>
            </a:r>
            <a:r>
              <a:rPr sz="1400" dirty="0">
                <a:latin typeface="Calibri"/>
                <a:cs typeface="Calibri"/>
              </a:rPr>
              <a:t>their </a:t>
            </a:r>
            <a:r>
              <a:rPr sz="1400" spc="-5" dirty="0">
                <a:latin typeface="Calibri"/>
                <a:cs typeface="Calibri"/>
              </a:rPr>
              <a:t>assessment </a:t>
            </a:r>
            <a:r>
              <a:rPr sz="1400" dirty="0">
                <a:latin typeface="Calibri"/>
                <a:cs typeface="Calibri"/>
              </a:rPr>
              <a:t>, </a:t>
            </a:r>
            <a:r>
              <a:rPr sz="1400" spc="-5" dirty="0">
                <a:latin typeface="Calibri"/>
                <a:cs typeface="Calibri"/>
              </a:rPr>
              <a:t>i.e. </a:t>
            </a:r>
            <a:r>
              <a:rPr sz="1400" dirty="0">
                <a:latin typeface="Calibri"/>
                <a:cs typeface="Calibri"/>
              </a:rPr>
              <a:t>in the </a:t>
            </a:r>
            <a:r>
              <a:rPr sz="1400" spc="-5" dirty="0">
                <a:latin typeface="Calibri"/>
                <a:cs typeface="Calibri"/>
              </a:rPr>
              <a:t>Manager </a:t>
            </a:r>
            <a:r>
              <a:rPr sz="1400" dirty="0">
                <a:latin typeface="Calibri"/>
                <a:cs typeface="Calibri"/>
              </a:rPr>
              <a:t>and </a:t>
            </a:r>
            <a:r>
              <a:rPr sz="1400" spc="-5" dirty="0">
                <a:latin typeface="Calibri"/>
                <a:cs typeface="Calibri"/>
              </a:rPr>
              <a:t>Reviewer Assessment, </a:t>
            </a:r>
            <a:r>
              <a:rPr sz="1400" dirty="0">
                <a:latin typeface="Calibri"/>
                <a:cs typeface="Calibri"/>
              </a:rPr>
              <a:t>they </a:t>
            </a:r>
            <a:r>
              <a:rPr sz="1400" spc="-5" dirty="0">
                <a:latin typeface="Calibri"/>
                <a:cs typeface="Calibri"/>
              </a:rPr>
              <a:t>were not  </a:t>
            </a:r>
            <a:r>
              <a:rPr sz="1400" dirty="0">
                <a:latin typeface="Calibri"/>
                <a:cs typeface="Calibri"/>
              </a:rPr>
              <a:t>identified as high </a:t>
            </a:r>
            <a:r>
              <a:rPr sz="1400" spc="-5" dirty="0">
                <a:latin typeface="Calibri"/>
                <a:cs typeface="Calibri"/>
              </a:rPr>
              <a:t>potential </a:t>
            </a:r>
            <a:r>
              <a:rPr sz="1400" dirty="0">
                <a:latin typeface="Calibri"/>
                <a:cs typeface="Calibri"/>
              </a:rPr>
              <a:t>by their </a:t>
            </a:r>
            <a:r>
              <a:rPr sz="1400" spc="-5" dirty="0">
                <a:latin typeface="Calibri"/>
                <a:cs typeface="Calibri"/>
              </a:rPr>
              <a:t>manager </a:t>
            </a:r>
            <a:r>
              <a:rPr sz="1400" dirty="0">
                <a:latin typeface="Calibri"/>
                <a:cs typeface="Calibri"/>
              </a:rPr>
              <a:t>/ </a:t>
            </a:r>
            <a:r>
              <a:rPr sz="1400" spc="-5" dirty="0">
                <a:latin typeface="Calibri"/>
                <a:cs typeface="Calibri"/>
              </a:rPr>
              <a:t>reviewer, </a:t>
            </a:r>
            <a:r>
              <a:rPr sz="1400" dirty="0">
                <a:latin typeface="Calibri"/>
                <a:cs typeface="Calibri"/>
              </a:rPr>
              <a:t>based </a:t>
            </a:r>
            <a:r>
              <a:rPr sz="1400" spc="-5" dirty="0">
                <a:latin typeface="Calibri"/>
                <a:cs typeface="Calibri"/>
              </a:rPr>
              <a:t>on </a:t>
            </a:r>
            <a:r>
              <a:rPr sz="1400" dirty="0">
                <a:latin typeface="Calibri"/>
                <a:cs typeface="Calibri"/>
              </a:rPr>
              <a:t>their </a:t>
            </a:r>
            <a:r>
              <a:rPr sz="1400" spc="-5" dirty="0">
                <a:latin typeface="Calibri"/>
                <a:cs typeface="Calibri"/>
              </a:rPr>
              <a:t>scores. Therefore, </a:t>
            </a:r>
            <a:r>
              <a:rPr sz="1400" dirty="0">
                <a:latin typeface="Calibri"/>
                <a:cs typeface="Calibri"/>
              </a:rPr>
              <a:t>they </a:t>
            </a:r>
            <a:r>
              <a:rPr sz="1400" spc="-5" dirty="0">
                <a:latin typeface="Calibri"/>
                <a:cs typeface="Calibri"/>
              </a:rPr>
              <a:t>couldn’t </a:t>
            </a:r>
            <a:r>
              <a:rPr sz="1400" dirty="0">
                <a:latin typeface="Calibri"/>
                <a:cs typeface="Calibri"/>
              </a:rPr>
              <a:t>be </a:t>
            </a:r>
            <a:r>
              <a:rPr sz="1400" spc="-5" dirty="0">
                <a:latin typeface="Calibri"/>
                <a:cs typeface="Calibri"/>
              </a:rPr>
              <a:t>taken </a:t>
            </a:r>
            <a:r>
              <a:rPr sz="1400" dirty="0">
                <a:latin typeface="Calibri"/>
                <a:cs typeface="Calibri"/>
              </a:rPr>
              <a:t>to  the next Case Study level </a:t>
            </a:r>
            <a:r>
              <a:rPr sz="1400" spc="-5" dirty="0">
                <a:latin typeface="Calibri"/>
                <a:cs typeface="Calibri"/>
              </a:rPr>
              <a:t>of assessment. </a:t>
            </a:r>
            <a:r>
              <a:rPr sz="1400" dirty="0">
                <a:latin typeface="Calibri"/>
                <a:cs typeface="Calibri"/>
              </a:rPr>
              <a:t>This </a:t>
            </a:r>
            <a:r>
              <a:rPr sz="1400" spc="-5" dirty="0">
                <a:latin typeface="Calibri"/>
                <a:cs typeface="Calibri"/>
              </a:rPr>
              <a:t>team seems </a:t>
            </a:r>
            <a:r>
              <a:rPr sz="1400" dirty="0">
                <a:latin typeface="Calibri"/>
                <a:cs typeface="Calibri"/>
              </a:rPr>
              <a:t>to be </a:t>
            </a:r>
            <a:r>
              <a:rPr sz="1400" spc="-5" dirty="0">
                <a:latin typeface="Calibri"/>
                <a:cs typeface="Calibri"/>
              </a:rPr>
              <a:t>confronted with areas of development </a:t>
            </a:r>
            <a:r>
              <a:rPr sz="1400" dirty="0">
                <a:latin typeface="Calibri"/>
                <a:cs typeface="Calibri"/>
              </a:rPr>
              <a:t>based </a:t>
            </a:r>
            <a:r>
              <a:rPr sz="1400" spc="-5" dirty="0">
                <a:latin typeface="Calibri"/>
                <a:cs typeface="Calibri"/>
              </a:rPr>
              <a:t>on  </a:t>
            </a:r>
            <a:r>
              <a:rPr sz="1400" dirty="0">
                <a:latin typeface="Calibri"/>
                <a:cs typeface="Calibri"/>
              </a:rPr>
              <a:t>the </a:t>
            </a:r>
            <a:r>
              <a:rPr sz="1400" spc="-5" dirty="0">
                <a:latin typeface="Calibri"/>
                <a:cs typeface="Calibri"/>
              </a:rPr>
              <a:t>following competencies:</a:t>
            </a:r>
            <a:endParaRPr sz="1400">
              <a:latin typeface="Calibri"/>
              <a:cs typeface="Calibri"/>
            </a:endParaRPr>
          </a:p>
          <a:p>
            <a:pPr marL="298450" indent="-285750">
              <a:lnSpc>
                <a:spcPts val="1639"/>
              </a:lnSpc>
              <a:spcBef>
                <a:spcPts val="20"/>
              </a:spcBef>
              <a:buChar char="-"/>
              <a:tabLst>
                <a:tab pos="297815" algn="l"/>
                <a:tab pos="298450" algn="l"/>
              </a:tabLst>
            </a:pPr>
            <a:r>
              <a:rPr sz="1400" spc="-5" dirty="0">
                <a:latin typeface="Calibri"/>
                <a:cs typeface="Calibri"/>
              </a:rPr>
              <a:t>Breadth of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Perspectives</a:t>
            </a:r>
            <a:endParaRPr sz="1400">
              <a:latin typeface="Calibri"/>
              <a:cs typeface="Calibri"/>
            </a:endParaRPr>
          </a:p>
          <a:p>
            <a:pPr marL="298450" indent="-285750">
              <a:lnSpc>
                <a:spcPts val="1639"/>
              </a:lnSpc>
              <a:buChar char="-"/>
              <a:tabLst>
                <a:tab pos="297815" algn="l"/>
                <a:tab pos="298450" algn="l"/>
              </a:tabLst>
            </a:pPr>
            <a:r>
              <a:rPr sz="1400" spc="-5" dirty="0">
                <a:latin typeface="Calibri"/>
                <a:cs typeface="Calibri"/>
              </a:rPr>
              <a:t>Understanding Others</a:t>
            </a:r>
            <a:endParaRPr sz="14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Char char="-"/>
              <a:tabLst>
                <a:tab pos="297815" algn="l"/>
                <a:tab pos="298450" algn="l"/>
              </a:tabLst>
            </a:pPr>
            <a:r>
              <a:rPr sz="1400" spc="-5" dirty="0">
                <a:latin typeface="Calibri"/>
                <a:cs typeface="Calibri"/>
              </a:rPr>
              <a:t>Adaptability</a:t>
            </a:r>
            <a:endParaRPr sz="14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Char char="-"/>
              <a:tabLst>
                <a:tab pos="297815" algn="l"/>
                <a:tab pos="298450" algn="l"/>
              </a:tabLst>
            </a:pPr>
            <a:r>
              <a:rPr sz="1400" dirty="0">
                <a:latin typeface="Calibri"/>
                <a:cs typeface="Calibri"/>
              </a:rPr>
              <a:t>Team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Leadership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844067"/>
            <a:ext cx="12190615" cy="828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5"/>
            <a:ext cx="12192000" cy="844550"/>
          </a:xfrm>
          <a:custGeom>
            <a:avLst/>
            <a:gdLst/>
            <a:ahLst/>
            <a:cxnLst/>
            <a:rect l="l" t="t" r="r" b="b"/>
            <a:pathLst>
              <a:path w="12192000" h="844550">
                <a:moveTo>
                  <a:pt x="0" y="844062"/>
                </a:moveTo>
                <a:lnTo>
                  <a:pt x="12192000" y="844062"/>
                </a:lnTo>
                <a:lnTo>
                  <a:pt x="12192000" y="0"/>
                </a:lnTo>
                <a:lnTo>
                  <a:pt x="0" y="0"/>
                </a:lnTo>
                <a:lnTo>
                  <a:pt x="0" y="844062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0"/>
            <a:ext cx="12192000" cy="844550"/>
          </a:xfrm>
          <a:custGeom>
            <a:avLst/>
            <a:gdLst/>
            <a:ahLst/>
            <a:cxnLst/>
            <a:rect l="l" t="t" r="r" b="b"/>
            <a:pathLst>
              <a:path w="12192000" h="844550">
                <a:moveTo>
                  <a:pt x="0" y="0"/>
                </a:moveTo>
                <a:lnTo>
                  <a:pt x="12191991" y="0"/>
                </a:lnTo>
                <a:lnTo>
                  <a:pt x="12191991" y="844061"/>
                </a:lnTo>
                <a:lnTo>
                  <a:pt x="0" y="844061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3625011" y="165493"/>
            <a:ext cx="49479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Your Need As We</a:t>
            </a:r>
            <a:r>
              <a:rPr sz="3200" spc="-10" dirty="0"/>
              <a:t> </a:t>
            </a:r>
            <a:r>
              <a:rPr sz="3200" spc="-5" dirty="0"/>
              <a:t>Understand</a:t>
            </a:r>
            <a:endParaRPr sz="3200"/>
          </a:p>
        </p:txBody>
      </p:sp>
      <p:sp>
        <p:nvSpPr>
          <p:cNvPr id="19" name="object 19"/>
          <p:cNvSpPr txBox="1"/>
          <p:nvPr/>
        </p:nvSpPr>
        <p:spPr>
          <a:xfrm>
            <a:off x="2819844" y="1195361"/>
            <a:ext cx="8458835" cy="8737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200"/>
              </a:lnSpc>
              <a:spcBef>
                <a:spcPts val="110"/>
              </a:spcBef>
            </a:pPr>
            <a:r>
              <a:rPr sz="1400" spc="-5" dirty="0">
                <a:latin typeface="Calibri"/>
                <a:cs typeface="Calibri"/>
              </a:rPr>
              <a:t>JSW, </a:t>
            </a:r>
            <a:r>
              <a:rPr sz="1400" dirty="0">
                <a:latin typeface="Calibri"/>
                <a:cs typeface="Calibri"/>
              </a:rPr>
              <a:t>A </a:t>
            </a:r>
            <a:r>
              <a:rPr sz="1400" spc="-5" dirty="0">
                <a:latin typeface="Calibri"/>
                <a:cs typeface="Calibri"/>
              </a:rPr>
              <a:t>$11 billion conglomerate, with presence across </a:t>
            </a:r>
            <a:r>
              <a:rPr sz="1400" dirty="0">
                <a:latin typeface="Calibri"/>
                <a:cs typeface="Calibri"/>
              </a:rPr>
              <a:t>India, </a:t>
            </a:r>
            <a:r>
              <a:rPr sz="1400" spc="-5" dirty="0">
                <a:latin typeface="Calibri"/>
                <a:cs typeface="Calibri"/>
              </a:rPr>
              <a:t>USA, South America </a:t>
            </a:r>
            <a:r>
              <a:rPr sz="1400" dirty="0">
                <a:latin typeface="Calibri"/>
                <a:cs typeface="Calibri"/>
              </a:rPr>
              <a:t>&amp; </a:t>
            </a:r>
            <a:r>
              <a:rPr sz="1400" spc="-5" dirty="0">
                <a:latin typeface="Calibri"/>
                <a:cs typeface="Calibri"/>
              </a:rPr>
              <a:t>Africa, </a:t>
            </a:r>
            <a:r>
              <a:rPr sz="1400" dirty="0">
                <a:latin typeface="Calibri"/>
                <a:cs typeface="Calibri"/>
              </a:rPr>
              <a:t>the </a:t>
            </a:r>
            <a:r>
              <a:rPr sz="1400" spc="-5" dirty="0">
                <a:latin typeface="Calibri"/>
                <a:cs typeface="Calibri"/>
              </a:rPr>
              <a:t>JSW Group </a:t>
            </a:r>
            <a:r>
              <a:rPr sz="1400" dirty="0">
                <a:latin typeface="Calibri"/>
                <a:cs typeface="Calibri"/>
              </a:rPr>
              <a:t>is a </a:t>
            </a:r>
            <a:r>
              <a:rPr sz="1400" spc="-5" dirty="0">
                <a:latin typeface="Calibri"/>
                <a:cs typeface="Calibri"/>
              </a:rPr>
              <a:t>part of  </a:t>
            </a:r>
            <a:r>
              <a:rPr sz="1400" dirty="0">
                <a:latin typeface="Calibri"/>
                <a:cs typeface="Calibri"/>
              </a:rPr>
              <a:t>the </a:t>
            </a:r>
            <a:r>
              <a:rPr sz="1400" spc="-5" dirty="0">
                <a:latin typeface="Calibri"/>
                <a:cs typeface="Calibri"/>
              </a:rPr>
              <a:t>O.P. Jindal Group with strong footprints across core economic sectors, namely, Steel, Energy, Infrastructure,  Cement, Ventures </a:t>
            </a:r>
            <a:r>
              <a:rPr sz="1400" dirty="0">
                <a:latin typeface="Calibri"/>
                <a:cs typeface="Calibri"/>
              </a:rPr>
              <a:t>and </a:t>
            </a:r>
            <a:r>
              <a:rPr sz="1400" spc="-5" dirty="0">
                <a:latin typeface="Calibri"/>
                <a:cs typeface="Calibri"/>
              </a:rPr>
              <a:t>Sports. Conducting every </a:t>
            </a:r>
            <a:r>
              <a:rPr sz="1400" dirty="0">
                <a:latin typeface="Calibri"/>
                <a:cs typeface="Calibri"/>
              </a:rPr>
              <a:t>aspect </a:t>
            </a:r>
            <a:r>
              <a:rPr sz="1400" spc="-5" dirty="0">
                <a:latin typeface="Calibri"/>
                <a:cs typeface="Calibri"/>
              </a:rPr>
              <a:t>of </a:t>
            </a:r>
            <a:r>
              <a:rPr sz="1400" dirty="0">
                <a:latin typeface="Calibri"/>
                <a:cs typeface="Calibri"/>
              </a:rPr>
              <a:t>the </a:t>
            </a:r>
            <a:r>
              <a:rPr sz="1400" spc="-5" dirty="0">
                <a:latin typeface="Calibri"/>
                <a:cs typeface="Calibri"/>
              </a:rPr>
              <a:t>business responsibly </a:t>
            </a:r>
            <a:r>
              <a:rPr sz="1400" dirty="0">
                <a:latin typeface="Calibri"/>
                <a:cs typeface="Calibri"/>
              </a:rPr>
              <a:t>and </a:t>
            </a:r>
            <a:r>
              <a:rPr sz="1400" spc="-5" dirty="0">
                <a:latin typeface="Calibri"/>
                <a:cs typeface="Calibri"/>
              </a:rPr>
              <a:t>sustainably </a:t>
            </a:r>
            <a:r>
              <a:rPr sz="1400" dirty="0">
                <a:latin typeface="Calibri"/>
                <a:cs typeface="Calibri"/>
              </a:rPr>
              <a:t>is the </a:t>
            </a:r>
            <a:r>
              <a:rPr sz="1400" spc="-5" dirty="0">
                <a:latin typeface="Calibri"/>
                <a:cs typeface="Calibri"/>
              </a:rPr>
              <a:t>core </a:t>
            </a:r>
            <a:r>
              <a:rPr sz="1400" dirty="0">
                <a:latin typeface="Calibri"/>
                <a:cs typeface="Calibri"/>
              </a:rPr>
              <a:t>value  </a:t>
            </a:r>
            <a:r>
              <a:rPr sz="1400" spc="-5" dirty="0">
                <a:latin typeface="Calibri"/>
                <a:cs typeface="Calibri"/>
              </a:rPr>
              <a:t>of </a:t>
            </a:r>
            <a:r>
              <a:rPr sz="1400" dirty="0">
                <a:latin typeface="Calibri"/>
                <a:cs typeface="Calibri"/>
              </a:rPr>
              <a:t>this </a:t>
            </a:r>
            <a:r>
              <a:rPr sz="1400" spc="-5" dirty="0">
                <a:latin typeface="Calibri"/>
                <a:cs typeface="Calibri"/>
              </a:rPr>
              <a:t>organization. </a:t>
            </a:r>
            <a:r>
              <a:rPr sz="1400" dirty="0">
                <a:latin typeface="Calibri"/>
                <a:cs typeface="Calibri"/>
              </a:rPr>
              <a:t>It </a:t>
            </a:r>
            <a:r>
              <a:rPr sz="1400" spc="-5" dirty="0">
                <a:latin typeface="Calibri"/>
                <a:cs typeface="Calibri"/>
              </a:rPr>
              <a:t>also </a:t>
            </a:r>
            <a:r>
              <a:rPr sz="1400" dirty="0">
                <a:latin typeface="Calibri"/>
                <a:cs typeface="Calibri"/>
              </a:rPr>
              <a:t>believes and </a:t>
            </a:r>
            <a:r>
              <a:rPr sz="1400" spc="-5" dirty="0">
                <a:latin typeface="Calibri"/>
                <a:cs typeface="Calibri"/>
              </a:rPr>
              <a:t>works towards developing </a:t>
            </a:r>
            <a:r>
              <a:rPr sz="1400" dirty="0">
                <a:latin typeface="Calibri"/>
                <a:cs typeface="Calibri"/>
              </a:rPr>
              <a:t>its</a:t>
            </a:r>
            <a:r>
              <a:rPr sz="1400" spc="3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people.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7863" y="5959063"/>
            <a:ext cx="7439659" cy="60960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800" b="1" spc="-5" dirty="0">
                <a:solidFill>
                  <a:srgbClr val="1F497D"/>
                </a:solidFill>
                <a:latin typeface="Calibri"/>
                <a:cs typeface="Calibri"/>
              </a:rPr>
              <a:t>Methodology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800" spc="-5" dirty="0">
                <a:latin typeface="Calibri"/>
                <a:cs typeface="Calibri"/>
              </a:rPr>
              <a:t>We use interactive theatrical exercises along with Psychological </a:t>
            </a:r>
            <a:r>
              <a:rPr sz="1800" dirty="0">
                <a:latin typeface="Calibri"/>
                <a:cs typeface="Calibri"/>
              </a:rPr>
              <a:t>and L &amp; D</a:t>
            </a:r>
            <a:r>
              <a:rPr sz="1800" spc="16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tools.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39896" y="1196543"/>
            <a:ext cx="4845367" cy="46429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406098" y="6434773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914400"/>
            <a:ext cx="12190615" cy="831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2192000" cy="914400"/>
          </a:xfrm>
          <a:custGeom>
            <a:avLst/>
            <a:gdLst/>
            <a:ahLst/>
            <a:cxnLst/>
            <a:rect l="l" t="t" r="r" b="b"/>
            <a:pathLst>
              <a:path w="12192000" h="914400">
                <a:moveTo>
                  <a:pt x="0" y="914400"/>
                </a:moveTo>
                <a:lnTo>
                  <a:pt x="12192000" y="914400"/>
                </a:lnTo>
                <a:lnTo>
                  <a:pt x="12192000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2192000" cy="914400"/>
          </a:xfrm>
          <a:custGeom>
            <a:avLst/>
            <a:gdLst/>
            <a:ahLst/>
            <a:cxnLst/>
            <a:rect l="l" t="t" r="r" b="b"/>
            <a:pathLst>
              <a:path w="12192000" h="914400">
                <a:moveTo>
                  <a:pt x="0" y="0"/>
                </a:moveTo>
                <a:lnTo>
                  <a:pt x="12191991" y="0"/>
                </a:lnTo>
                <a:lnTo>
                  <a:pt x="12191991" y="914399"/>
                </a:lnTo>
                <a:lnTo>
                  <a:pt x="0" y="9143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928654" y="200659"/>
            <a:ext cx="23399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Our</a:t>
            </a:r>
            <a:r>
              <a:rPr sz="3200" spc="-65" dirty="0"/>
              <a:t> </a:t>
            </a:r>
            <a:r>
              <a:rPr sz="3200" spc="-5" dirty="0"/>
              <a:t>Approach</a:t>
            </a:r>
            <a:endParaRPr sz="3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79871" y="4215384"/>
            <a:ext cx="5262880" cy="1889125"/>
          </a:xfrm>
          <a:custGeom>
            <a:avLst/>
            <a:gdLst/>
            <a:ahLst/>
            <a:cxnLst/>
            <a:rect l="l" t="t" r="r" b="b"/>
            <a:pathLst>
              <a:path w="5262880" h="1889125">
                <a:moveTo>
                  <a:pt x="0" y="314825"/>
                </a:moveTo>
                <a:lnTo>
                  <a:pt x="3413" y="268302"/>
                </a:lnTo>
                <a:lnTo>
                  <a:pt x="13329" y="223899"/>
                </a:lnTo>
                <a:lnTo>
                  <a:pt x="29260" y="182102"/>
                </a:lnTo>
                <a:lnTo>
                  <a:pt x="50720" y="143399"/>
                </a:lnTo>
                <a:lnTo>
                  <a:pt x="77221" y="108276"/>
                </a:lnTo>
                <a:lnTo>
                  <a:pt x="108276" y="77221"/>
                </a:lnTo>
                <a:lnTo>
                  <a:pt x="143399" y="50720"/>
                </a:lnTo>
                <a:lnTo>
                  <a:pt x="182103" y="29260"/>
                </a:lnTo>
                <a:lnTo>
                  <a:pt x="223899" y="13329"/>
                </a:lnTo>
                <a:lnTo>
                  <a:pt x="268303" y="3413"/>
                </a:lnTo>
                <a:lnTo>
                  <a:pt x="314825" y="0"/>
                </a:lnTo>
                <a:lnTo>
                  <a:pt x="4947866" y="0"/>
                </a:lnTo>
                <a:lnTo>
                  <a:pt x="4994388" y="3413"/>
                </a:lnTo>
                <a:lnTo>
                  <a:pt x="5038791" y="13329"/>
                </a:lnTo>
                <a:lnTo>
                  <a:pt x="5080588" y="29260"/>
                </a:lnTo>
                <a:lnTo>
                  <a:pt x="5119291" y="50720"/>
                </a:lnTo>
                <a:lnTo>
                  <a:pt x="5154415" y="77221"/>
                </a:lnTo>
                <a:lnTo>
                  <a:pt x="5185471" y="108276"/>
                </a:lnTo>
                <a:lnTo>
                  <a:pt x="5211973" y="143399"/>
                </a:lnTo>
                <a:lnTo>
                  <a:pt x="5233434" y="182102"/>
                </a:lnTo>
                <a:lnTo>
                  <a:pt x="5249366" y="223899"/>
                </a:lnTo>
                <a:lnTo>
                  <a:pt x="5259282" y="268302"/>
                </a:lnTo>
                <a:lnTo>
                  <a:pt x="5262696" y="314825"/>
                </a:lnTo>
                <a:lnTo>
                  <a:pt x="5262696" y="1574088"/>
                </a:lnTo>
                <a:lnTo>
                  <a:pt x="5259282" y="1620612"/>
                </a:lnTo>
                <a:lnTo>
                  <a:pt x="5249366" y="1665017"/>
                </a:lnTo>
                <a:lnTo>
                  <a:pt x="5233434" y="1706814"/>
                </a:lnTo>
                <a:lnTo>
                  <a:pt x="5211973" y="1745518"/>
                </a:lnTo>
                <a:lnTo>
                  <a:pt x="5185471" y="1780641"/>
                </a:lnTo>
                <a:lnTo>
                  <a:pt x="5154415" y="1811697"/>
                </a:lnTo>
                <a:lnTo>
                  <a:pt x="5119291" y="1838198"/>
                </a:lnTo>
                <a:lnTo>
                  <a:pt x="5080588" y="1859658"/>
                </a:lnTo>
                <a:lnTo>
                  <a:pt x="5038791" y="1875589"/>
                </a:lnTo>
                <a:lnTo>
                  <a:pt x="4994388" y="1885505"/>
                </a:lnTo>
                <a:lnTo>
                  <a:pt x="4947866" y="1888918"/>
                </a:lnTo>
                <a:lnTo>
                  <a:pt x="314825" y="1888918"/>
                </a:lnTo>
                <a:lnTo>
                  <a:pt x="268303" y="1885505"/>
                </a:lnTo>
                <a:lnTo>
                  <a:pt x="223899" y="1875589"/>
                </a:lnTo>
                <a:lnTo>
                  <a:pt x="182103" y="1859658"/>
                </a:lnTo>
                <a:lnTo>
                  <a:pt x="143399" y="1838198"/>
                </a:lnTo>
                <a:lnTo>
                  <a:pt x="108276" y="1811697"/>
                </a:lnTo>
                <a:lnTo>
                  <a:pt x="77221" y="1780641"/>
                </a:lnTo>
                <a:lnTo>
                  <a:pt x="50720" y="1745518"/>
                </a:lnTo>
                <a:lnTo>
                  <a:pt x="29260" y="1706814"/>
                </a:lnTo>
                <a:lnTo>
                  <a:pt x="13329" y="1665017"/>
                </a:lnTo>
                <a:lnTo>
                  <a:pt x="3413" y="1620612"/>
                </a:lnTo>
                <a:lnTo>
                  <a:pt x="0" y="1574088"/>
                </a:lnTo>
                <a:lnTo>
                  <a:pt x="0" y="314825"/>
                </a:lnTo>
                <a:close/>
              </a:path>
            </a:pathLst>
          </a:custGeom>
          <a:ln w="9524">
            <a:solidFill>
              <a:srgbClr val="A59B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60364" y="4751666"/>
            <a:ext cx="4907280" cy="785258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 algn="ctr">
              <a:lnSpc>
                <a:spcPts val="1900"/>
              </a:lnSpc>
              <a:spcBef>
                <a:spcPts val="380"/>
              </a:spcBef>
            </a:pPr>
            <a:r>
              <a:rPr sz="1800" b="1" spc="-5" dirty="0">
                <a:solidFill>
                  <a:srgbClr val="C0504D"/>
                </a:solidFill>
                <a:latin typeface="Calibri"/>
                <a:cs typeface="Calibri"/>
              </a:rPr>
              <a:t>Diagnosis report: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report </a:t>
            </a:r>
            <a:r>
              <a:rPr sz="1800" dirty="0">
                <a:latin typeface="Calibri"/>
                <a:cs typeface="Calibri"/>
              </a:rPr>
              <a:t>is </a:t>
            </a:r>
            <a:r>
              <a:rPr sz="1800" spc="-5" dirty="0">
                <a:latin typeface="Calibri"/>
                <a:cs typeface="Calibri"/>
              </a:rPr>
              <a:t>generated which would  reflect </a:t>
            </a:r>
            <a:r>
              <a:rPr lang="en-US" dirty="0" smtClean="0">
                <a:latin typeface="Calibri"/>
                <a:cs typeface="Calibri"/>
              </a:rPr>
              <a:t>our understanding of the</a:t>
            </a:r>
            <a:r>
              <a:rPr lang="en-US" spc="-5" dirty="0" smtClean="0">
                <a:latin typeface="Calibri"/>
                <a:cs typeface="Calibri"/>
              </a:rPr>
              <a:t> competency parameters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992482" y="4169118"/>
            <a:ext cx="5928995" cy="1892935"/>
          </a:xfrm>
          <a:custGeom>
            <a:avLst/>
            <a:gdLst/>
            <a:ahLst/>
            <a:cxnLst/>
            <a:rect l="l" t="t" r="r" b="b"/>
            <a:pathLst>
              <a:path w="5928995" h="1892935">
                <a:moveTo>
                  <a:pt x="0" y="315421"/>
                </a:moveTo>
                <a:lnTo>
                  <a:pt x="3419" y="268811"/>
                </a:lnTo>
                <a:lnTo>
                  <a:pt x="13354" y="224323"/>
                </a:lnTo>
                <a:lnTo>
                  <a:pt x="29316" y="182447"/>
                </a:lnTo>
                <a:lnTo>
                  <a:pt x="50816" y="143671"/>
                </a:lnTo>
                <a:lnTo>
                  <a:pt x="77367" y="108481"/>
                </a:lnTo>
                <a:lnTo>
                  <a:pt x="108482" y="77367"/>
                </a:lnTo>
                <a:lnTo>
                  <a:pt x="143671" y="50816"/>
                </a:lnTo>
                <a:lnTo>
                  <a:pt x="182448" y="29316"/>
                </a:lnTo>
                <a:lnTo>
                  <a:pt x="224323" y="13354"/>
                </a:lnTo>
                <a:lnTo>
                  <a:pt x="268811" y="3419"/>
                </a:lnTo>
                <a:lnTo>
                  <a:pt x="315421" y="0"/>
                </a:lnTo>
                <a:lnTo>
                  <a:pt x="5613275" y="0"/>
                </a:lnTo>
                <a:lnTo>
                  <a:pt x="5659885" y="3419"/>
                </a:lnTo>
                <a:lnTo>
                  <a:pt x="5704372" y="13354"/>
                </a:lnTo>
                <a:lnTo>
                  <a:pt x="5746248" y="29316"/>
                </a:lnTo>
                <a:lnTo>
                  <a:pt x="5785024" y="50816"/>
                </a:lnTo>
                <a:lnTo>
                  <a:pt x="5820213" y="77367"/>
                </a:lnTo>
                <a:lnTo>
                  <a:pt x="5851327" y="108481"/>
                </a:lnTo>
                <a:lnTo>
                  <a:pt x="5877879" y="143671"/>
                </a:lnTo>
                <a:lnTo>
                  <a:pt x="5899379" y="182447"/>
                </a:lnTo>
                <a:lnTo>
                  <a:pt x="5915340" y="224323"/>
                </a:lnTo>
                <a:lnTo>
                  <a:pt x="5925275" y="268811"/>
                </a:lnTo>
                <a:lnTo>
                  <a:pt x="5928695" y="315421"/>
                </a:lnTo>
                <a:lnTo>
                  <a:pt x="5928695" y="1577068"/>
                </a:lnTo>
                <a:lnTo>
                  <a:pt x="5925275" y="1623678"/>
                </a:lnTo>
                <a:lnTo>
                  <a:pt x="5915340" y="1668165"/>
                </a:lnTo>
                <a:lnTo>
                  <a:pt x="5899379" y="1710041"/>
                </a:lnTo>
                <a:lnTo>
                  <a:pt x="5877879" y="1748817"/>
                </a:lnTo>
                <a:lnTo>
                  <a:pt x="5851327" y="1784006"/>
                </a:lnTo>
                <a:lnTo>
                  <a:pt x="5820213" y="1815120"/>
                </a:lnTo>
                <a:lnTo>
                  <a:pt x="5785024" y="1841672"/>
                </a:lnTo>
                <a:lnTo>
                  <a:pt x="5746248" y="1863172"/>
                </a:lnTo>
                <a:lnTo>
                  <a:pt x="5704372" y="1879133"/>
                </a:lnTo>
                <a:lnTo>
                  <a:pt x="5659885" y="1889068"/>
                </a:lnTo>
                <a:lnTo>
                  <a:pt x="5613275" y="1892488"/>
                </a:lnTo>
                <a:lnTo>
                  <a:pt x="315421" y="1892488"/>
                </a:lnTo>
                <a:lnTo>
                  <a:pt x="268811" y="1889068"/>
                </a:lnTo>
                <a:lnTo>
                  <a:pt x="224323" y="1879133"/>
                </a:lnTo>
                <a:lnTo>
                  <a:pt x="182448" y="1863172"/>
                </a:lnTo>
                <a:lnTo>
                  <a:pt x="143671" y="1841672"/>
                </a:lnTo>
                <a:lnTo>
                  <a:pt x="108482" y="1815120"/>
                </a:lnTo>
                <a:lnTo>
                  <a:pt x="77367" y="1784006"/>
                </a:lnTo>
                <a:lnTo>
                  <a:pt x="50816" y="1748817"/>
                </a:lnTo>
                <a:lnTo>
                  <a:pt x="29316" y="1710041"/>
                </a:lnTo>
                <a:lnTo>
                  <a:pt x="13354" y="1668165"/>
                </a:lnTo>
                <a:lnTo>
                  <a:pt x="3419" y="1623678"/>
                </a:lnTo>
                <a:lnTo>
                  <a:pt x="0" y="1577068"/>
                </a:lnTo>
                <a:lnTo>
                  <a:pt x="0" y="315421"/>
                </a:lnTo>
                <a:close/>
              </a:path>
            </a:pathLst>
          </a:custGeom>
          <a:ln w="9524">
            <a:solidFill>
              <a:srgbClr val="A59B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252805" y="4460303"/>
            <a:ext cx="5415280" cy="127762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 marR="5080" algn="ctr">
              <a:lnSpc>
                <a:spcPct val="89100"/>
              </a:lnSpc>
              <a:spcBef>
                <a:spcPts val="335"/>
              </a:spcBef>
            </a:pPr>
            <a:r>
              <a:rPr sz="1800" b="1" spc="-5" dirty="0">
                <a:solidFill>
                  <a:srgbClr val="C0504D"/>
                </a:solidFill>
                <a:latin typeface="Calibri"/>
                <a:cs typeface="Calibri"/>
              </a:rPr>
              <a:t>Design Customization</a:t>
            </a:r>
            <a:r>
              <a:rPr sz="1800" spc="-5" dirty="0">
                <a:latin typeface="Calibri"/>
                <a:cs typeface="Calibri"/>
              </a:rPr>
              <a:t>: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consultant will design </a:t>
            </a:r>
            <a:r>
              <a:rPr sz="1800" dirty="0">
                <a:latin typeface="Calibri"/>
                <a:cs typeface="Calibri"/>
              </a:rPr>
              <a:t>the final  </a:t>
            </a:r>
            <a:r>
              <a:rPr sz="1800" spc="-5" dirty="0">
                <a:latin typeface="Calibri"/>
                <a:cs typeface="Calibri"/>
              </a:rPr>
              <a:t>objectives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customize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content of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learning  intervention. </a:t>
            </a:r>
            <a:r>
              <a:rPr sz="1800" dirty="0">
                <a:latin typeface="Calibri"/>
                <a:cs typeface="Calibri"/>
              </a:rPr>
              <a:t>Modules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workshops are designed,  activities are mapped </a:t>
            </a:r>
            <a:r>
              <a:rPr sz="1800" dirty="0">
                <a:latin typeface="Calibri"/>
                <a:cs typeface="Calibri"/>
              </a:rPr>
              <a:t>to the </a:t>
            </a:r>
            <a:r>
              <a:rPr lang="en-US" spc="-5" dirty="0" smtClean="0">
                <a:latin typeface="Calibri"/>
                <a:cs typeface="Calibri"/>
              </a:rPr>
              <a:t>group’s needs</a:t>
            </a:r>
            <a:r>
              <a:rPr sz="1800" spc="-5" dirty="0" smtClean="0">
                <a:latin typeface="Calibri"/>
                <a:cs typeface="Calibri"/>
              </a:rPr>
              <a:t>, </a:t>
            </a:r>
            <a:r>
              <a:rPr sz="1800" dirty="0">
                <a:latin typeface="Calibri"/>
                <a:cs typeface="Calibri"/>
              </a:rPr>
              <a:t>new </a:t>
            </a:r>
            <a:r>
              <a:rPr sz="1800" spc="-5" dirty="0">
                <a:latin typeface="Calibri"/>
                <a:cs typeface="Calibri"/>
              </a:rPr>
              <a:t>handouts are  drafted </a:t>
            </a:r>
            <a:r>
              <a:rPr sz="1800" dirty="0">
                <a:latin typeface="Calibri"/>
                <a:cs typeface="Calibri"/>
              </a:rPr>
              <a:t>based </a:t>
            </a:r>
            <a:r>
              <a:rPr sz="1800" spc="-5" dirty="0">
                <a:latin typeface="Calibri"/>
                <a:cs typeface="Calibri"/>
              </a:rPr>
              <a:t>on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content.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14469" y="944829"/>
            <a:ext cx="2176665" cy="23216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406098" y="6434773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914400"/>
            <a:ext cx="12190615" cy="831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12192000" cy="914400"/>
          </a:xfrm>
          <a:custGeom>
            <a:avLst/>
            <a:gdLst/>
            <a:ahLst/>
            <a:cxnLst/>
            <a:rect l="l" t="t" r="r" b="b"/>
            <a:pathLst>
              <a:path w="12192000" h="914400">
                <a:moveTo>
                  <a:pt x="0" y="914400"/>
                </a:moveTo>
                <a:lnTo>
                  <a:pt x="12192000" y="914400"/>
                </a:lnTo>
                <a:lnTo>
                  <a:pt x="12192000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12192000" cy="914400"/>
          </a:xfrm>
          <a:custGeom>
            <a:avLst/>
            <a:gdLst/>
            <a:ahLst/>
            <a:cxnLst/>
            <a:rect l="l" t="t" r="r" b="b"/>
            <a:pathLst>
              <a:path w="12192000" h="914400">
                <a:moveTo>
                  <a:pt x="0" y="0"/>
                </a:moveTo>
                <a:lnTo>
                  <a:pt x="12191991" y="0"/>
                </a:lnTo>
                <a:lnTo>
                  <a:pt x="12191991" y="914399"/>
                </a:lnTo>
                <a:lnTo>
                  <a:pt x="0" y="9143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188574" y="200659"/>
            <a:ext cx="38201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Our Approach </a:t>
            </a:r>
            <a:r>
              <a:rPr sz="3200" dirty="0"/>
              <a:t>|</a:t>
            </a:r>
            <a:r>
              <a:rPr sz="3200" spc="-55" dirty="0"/>
              <a:t> </a:t>
            </a:r>
            <a:r>
              <a:rPr sz="3200" spc="-5" dirty="0"/>
              <a:t>Design</a:t>
            </a:r>
            <a:endParaRPr sz="3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0" y="228600"/>
            <a:ext cx="693335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5" dirty="0" smtClean="0"/>
              <a:t>Proposed Leadership Impact</a:t>
            </a:r>
            <a:r>
              <a:rPr sz="3200" spc="-15" dirty="0" smtClean="0"/>
              <a:t> </a:t>
            </a:r>
            <a:r>
              <a:rPr sz="3200" spc="-5" dirty="0"/>
              <a:t>Journey</a:t>
            </a:r>
            <a:endParaRPr sz="3200" dirty="0"/>
          </a:p>
        </p:txBody>
      </p:sp>
      <p:sp>
        <p:nvSpPr>
          <p:cNvPr id="4" name="object 4"/>
          <p:cNvSpPr/>
          <p:nvPr/>
        </p:nvSpPr>
        <p:spPr>
          <a:xfrm>
            <a:off x="300784" y="2816923"/>
            <a:ext cx="2581275" cy="2273935"/>
          </a:xfrm>
          <a:custGeom>
            <a:avLst/>
            <a:gdLst/>
            <a:ahLst/>
            <a:cxnLst/>
            <a:rect l="l" t="t" r="r" b="b"/>
            <a:pathLst>
              <a:path w="2581275" h="2273935">
                <a:moveTo>
                  <a:pt x="0" y="227360"/>
                </a:moveTo>
                <a:lnTo>
                  <a:pt x="4619" y="181539"/>
                </a:lnTo>
                <a:lnTo>
                  <a:pt x="17867" y="138861"/>
                </a:lnTo>
                <a:lnTo>
                  <a:pt x="38829" y="100241"/>
                </a:lnTo>
                <a:lnTo>
                  <a:pt x="66592" y="66592"/>
                </a:lnTo>
                <a:lnTo>
                  <a:pt x="100241" y="38829"/>
                </a:lnTo>
                <a:lnTo>
                  <a:pt x="138861" y="17867"/>
                </a:lnTo>
                <a:lnTo>
                  <a:pt x="181539" y="4619"/>
                </a:lnTo>
                <a:lnTo>
                  <a:pt x="227360" y="0"/>
                </a:lnTo>
                <a:lnTo>
                  <a:pt x="2353498" y="0"/>
                </a:lnTo>
                <a:lnTo>
                  <a:pt x="2399319" y="4619"/>
                </a:lnTo>
                <a:lnTo>
                  <a:pt x="2441998" y="17867"/>
                </a:lnTo>
                <a:lnTo>
                  <a:pt x="2480618" y="38829"/>
                </a:lnTo>
                <a:lnTo>
                  <a:pt x="2514266" y="66592"/>
                </a:lnTo>
                <a:lnTo>
                  <a:pt x="2542029" y="100241"/>
                </a:lnTo>
                <a:lnTo>
                  <a:pt x="2562991" y="138861"/>
                </a:lnTo>
                <a:lnTo>
                  <a:pt x="2576239" y="181539"/>
                </a:lnTo>
                <a:lnTo>
                  <a:pt x="2580858" y="227360"/>
                </a:lnTo>
                <a:lnTo>
                  <a:pt x="2580858" y="2046248"/>
                </a:lnTo>
                <a:lnTo>
                  <a:pt x="2576239" y="2092070"/>
                </a:lnTo>
                <a:lnTo>
                  <a:pt x="2562991" y="2134748"/>
                </a:lnTo>
                <a:lnTo>
                  <a:pt x="2542029" y="2173368"/>
                </a:lnTo>
                <a:lnTo>
                  <a:pt x="2514266" y="2207017"/>
                </a:lnTo>
                <a:lnTo>
                  <a:pt x="2480618" y="2234779"/>
                </a:lnTo>
                <a:lnTo>
                  <a:pt x="2441998" y="2255741"/>
                </a:lnTo>
                <a:lnTo>
                  <a:pt x="2399319" y="2268989"/>
                </a:lnTo>
                <a:lnTo>
                  <a:pt x="2353498" y="2273608"/>
                </a:lnTo>
                <a:lnTo>
                  <a:pt x="227360" y="2273608"/>
                </a:lnTo>
                <a:lnTo>
                  <a:pt x="181539" y="2268989"/>
                </a:lnTo>
                <a:lnTo>
                  <a:pt x="138861" y="2255741"/>
                </a:lnTo>
                <a:lnTo>
                  <a:pt x="100241" y="2234779"/>
                </a:lnTo>
                <a:lnTo>
                  <a:pt x="66592" y="2207017"/>
                </a:lnTo>
                <a:lnTo>
                  <a:pt x="38829" y="2173368"/>
                </a:lnTo>
                <a:lnTo>
                  <a:pt x="17867" y="2134748"/>
                </a:lnTo>
                <a:lnTo>
                  <a:pt x="4619" y="2092070"/>
                </a:lnTo>
                <a:lnTo>
                  <a:pt x="0" y="2046248"/>
                </a:lnTo>
                <a:lnTo>
                  <a:pt x="0" y="227360"/>
                </a:lnTo>
                <a:close/>
              </a:path>
            </a:pathLst>
          </a:custGeom>
          <a:ln w="25399">
            <a:solidFill>
              <a:srgbClr val="CD66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15222" y="5518949"/>
            <a:ext cx="2026285" cy="724535"/>
          </a:xfrm>
          <a:custGeom>
            <a:avLst/>
            <a:gdLst/>
            <a:ahLst/>
            <a:cxnLst/>
            <a:rect l="l" t="t" r="r" b="b"/>
            <a:pathLst>
              <a:path w="2026285" h="724535">
                <a:moveTo>
                  <a:pt x="39839" y="211759"/>
                </a:moveTo>
                <a:lnTo>
                  <a:pt x="0" y="240799"/>
                </a:lnTo>
                <a:lnTo>
                  <a:pt x="30408" y="280704"/>
                </a:lnTo>
                <a:lnTo>
                  <a:pt x="62425" y="319197"/>
                </a:lnTo>
                <a:lnTo>
                  <a:pt x="95999" y="356233"/>
                </a:lnTo>
                <a:lnTo>
                  <a:pt x="131078" y="391768"/>
                </a:lnTo>
                <a:lnTo>
                  <a:pt x="167611" y="425759"/>
                </a:lnTo>
                <a:lnTo>
                  <a:pt x="205546" y="458162"/>
                </a:lnTo>
                <a:lnTo>
                  <a:pt x="244832" y="488931"/>
                </a:lnTo>
                <a:lnTo>
                  <a:pt x="285415" y="518024"/>
                </a:lnTo>
                <a:lnTo>
                  <a:pt x="327245" y="545395"/>
                </a:lnTo>
                <a:lnTo>
                  <a:pt x="370270" y="571001"/>
                </a:lnTo>
                <a:lnTo>
                  <a:pt x="414439" y="594798"/>
                </a:lnTo>
                <a:lnTo>
                  <a:pt x="458003" y="615982"/>
                </a:lnTo>
                <a:lnTo>
                  <a:pt x="502006" y="635217"/>
                </a:lnTo>
                <a:lnTo>
                  <a:pt x="546394" y="652519"/>
                </a:lnTo>
                <a:lnTo>
                  <a:pt x="591119" y="667904"/>
                </a:lnTo>
                <a:lnTo>
                  <a:pt x="636128" y="681388"/>
                </a:lnTo>
                <a:lnTo>
                  <a:pt x="681371" y="692988"/>
                </a:lnTo>
                <a:lnTo>
                  <a:pt x="726797" y="702722"/>
                </a:lnTo>
                <a:lnTo>
                  <a:pt x="772356" y="710604"/>
                </a:lnTo>
                <a:lnTo>
                  <a:pt x="817995" y="716651"/>
                </a:lnTo>
                <a:lnTo>
                  <a:pt x="863665" y="720880"/>
                </a:lnTo>
                <a:lnTo>
                  <a:pt x="909315" y="723308"/>
                </a:lnTo>
                <a:lnTo>
                  <a:pt x="954893" y="723950"/>
                </a:lnTo>
                <a:lnTo>
                  <a:pt x="1000350" y="722823"/>
                </a:lnTo>
                <a:lnTo>
                  <a:pt x="1045633" y="719944"/>
                </a:lnTo>
                <a:lnTo>
                  <a:pt x="1090692" y="715329"/>
                </a:lnTo>
                <a:lnTo>
                  <a:pt x="1135476" y="708994"/>
                </a:lnTo>
                <a:lnTo>
                  <a:pt x="1179935" y="700956"/>
                </a:lnTo>
                <a:lnTo>
                  <a:pt x="1224017" y="691232"/>
                </a:lnTo>
                <a:lnTo>
                  <a:pt x="1267672" y="679837"/>
                </a:lnTo>
                <a:lnTo>
                  <a:pt x="1285992" y="674301"/>
                </a:lnTo>
                <a:lnTo>
                  <a:pt x="929624" y="674301"/>
                </a:lnTo>
                <a:lnTo>
                  <a:pt x="885279" y="672612"/>
                </a:lnTo>
                <a:lnTo>
                  <a:pt x="841068" y="669188"/>
                </a:lnTo>
                <a:lnTo>
                  <a:pt x="797042" y="664039"/>
                </a:lnTo>
                <a:lnTo>
                  <a:pt x="753259" y="657171"/>
                </a:lnTo>
                <a:lnTo>
                  <a:pt x="709771" y="648595"/>
                </a:lnTo>
                <a:lnTo>
                  <a:pt x="666634" y="638319"/>
                </a:lnTo>
                <a:lnTo>
                  <a:pt x="623902" y="626350"/>
                </a:lnTo>
                <a:lnTo>
                  <a:pt x="581630" y="612699"/>
                </a:lnTo>
                <a:lnTo>
                  <a:pt x="539872" y="597373"/>
                </a:lnTo>
                <a:lnTo>
                  <a:pt x="498683" y="580380"/>
                </a:lnTo>
                <a:lnTo>
                  <a:pt x="458118" y="561731"/>
                </a:lnTo>
                <a:lnTo>
                  <a:pt x="418231" y="541432"/>
                </a:lnTo>
                <a:lnTo>
                  <a:pt x="379076" y="519492"/>
                </a:lnTo>
                <a:lnTo>
                  <a:pt x="340709" y="495921"/>
                </a:lnTo>
                <a:lnTo>
                  <a:pt x="303184" y="470727"/>
                </a:lnTo>
                <a:lnTo>
                  <a:pt x="266555" y="443918"/>
                </a:lnTo>
                <a:lnTo>
                  <a:pt x="230877" y="415502"/>
                </a:lnTo>
                <a:lnTo>
                  <a:pt x="196205" y="385489"/>
                </a:lnTo>
                <a:lnTo>
                  <a:pt x="162593" y="353887"/>
                </a:lnTo>
                <a:lnTo>
                  <a:pt x="130096" y="320704"/>
                </a:lnTo>
                <a:lnTo>
                  <a:pt x="98768" y="285950"/>
                </a:lnTo>
                <a:lnTo>
                  <a:pt x="68665" y="249632"/>
                </a:lnTo>
                <a:lnTo>
                  <a:pt x="39839" y="211759"/>
                </a:lnTo>
                <a:close/>
              </a:path>
              <a:path w="2026285" h="724535">
                <a:moveTo>
                  <a:pt x="2007666" y="0"/>
                </a:moveTo>
                <a:lnTo>
                  <a:pt x="1919973" y="51574"/>
                </a:lnTo>
                <a:lnTo>
                  <a:pt x="1950148" y="64439"/>
                </a:lnTo>
                <a:lnTo>
                  <a:pt x="1925004" y="110550"/>
                </a:lnTo>
                <a:lnTo>
                  <a:pt x="1897799" y="155341"/>
                </a:lnTo>
                <a:lnTo>
                  <a:pt x="1868588" y="198748"/>
                </a:lnTo>
                <a:lnTo>
                  <a:pt x="1837349" y="240799"/>
                </a:lnTo>
                <a:lnTo>
                  <a:pt x="1804366" y="281152"/>
                </a:lnTo>
                <a:lnTo>
                  <a:pt x="1769467" y="320021"/>
                </a:lnTo>
                <a:lnTo>
                  <a:pt x="1732783" y="357248"/>
                </a:lnTo>
                <a:lnTo>
                  <a:pt x="1694368" y="392768"/>
                </a:lnTo>
                <a:lnTo>
                  <a:pt x="1654278" y="426518"/>
                </a:lnTo>
                <a:lnTo>
                  <a:pt x="1612569" y="458433"/>
                </a:lnTo>
                <a:lnTo>
                  <a:pt x="1573533" y="485662"/>
                </a:lnTo>
                <a:lnTo>
                  <a:pt x="1533756" y="511019"/>
                </a:lnTo>
                <a:lnTo>
                  <a:pt x="1493293" y="534514"/>
                </a:lnTo>
                <a:lnTo>
                  <a:pt x="1452197" y="556154"/>
                </a:lnTo>
                <a:lnTo>
                  <a:pt x="1410524" y="575948"/>
                </a:lnTo>
                <a:lnTo>
                  <a:pt x="1368328" y="593904"/>
                </a:lnTo>
                <a:lnTo>
                  <a:pt x="1325664" y="610032"/>
                </a:lnTo>
                <a:lnTo>
                  <a:pt x="1282586" y="624340"/>
                </a:lnTo>
                <a:lnTo>
                  <a:pt x="1239150" y="636836"/>
                </a:lnTo>
                <a:lnTo>
                  <a:pt x="1195408" y="647529"/>
                </a:lnTo>
                <a:lnTo>
                  <a:pt x="1151417" y="656427"/>
                </a:lnTo>
                <a:lnTo>
                  <a:pt x="1107231" y="663540"/>
                </a:lnTo>
                <a:lnTo>
                  <a:pt x="1062903" y="668875"/>
                </a:lnTo>
                <a:lnTo>
                  <a:pt x="1018490" y="672441"/>
                </a:lnTo>
                <a:lnTo>
                  <a:pt x="974045" y="674247"/>
                </a:lnTo>
                <a:lnTo>
                  <a:pt x="929624" y="674301"/>
                </a:lnTo>
                <a:lnTo>
                  <a:pt x="1285992" y="674301"/>
                </a:lnTo>
                <a:lnTo>
                  <a:pt x="1353497" y="652103"/>
                </a:lnTo>
                <a:lnTo>
                  <a:pt x="1395564" y="635796"/>
                </a:lnTo>
                <a:lnTo>
                  <a:pt x="1437001" y="617885"/>
                </a:lnTo>
                <a:lnTo>
                  <a:pt x="1477756" y="598386"/>
                </a:lnTo>
                <a:lnTo>
                  <a:pt x="1517778" y="577315"/>
                </a:lnTo>
                <a:lnTo>
                  <a:pt x="1557017" y="554689"/>
                </a:lnTo>
                <a:lnTo>
                  <a:pt x="1595422" y="530524"/>
                </a:lnTo>
                <a:lnTo>
                  <a:pt x="1632941" y="504837"/>
                </a:lnTo>
                <a:lnTo>
                  <a:pt x="1669525" y="477644"/>
                </a:lnTo>
                <a:lnTo>
                  <a:pt x="1705121" y="448961"/>
                </a:lnTo>
                <a:lnTo>
                  <a:pt x="1739680" y="418806"/>
                </a:lnTo>
                <a:lnTo>
                  <a:pt x="1773150" y="387194"/>
                </a:lnTo>
                <a:lnTo>
                  <a:pt x="1805481" y="354142"/>
                </a:lnTo>
                <a:lnTo>
                  <a:pt x="1836621" y="319666"/>
                </a:lnTo>
                <a:lnTo>
                  <a:pt x="1866519" y="283784"/>
                </a:lnTo>
                <a:lnTo>
                  <a:pt x="1895126" y="246510"/>
                </a:lnTo>
                <a:lnTo>
                  <a:pt x="1922390" y="207862"/>
                </a:lnTo>
                <a:lnTo>
                  <a:pt x="1948260" y="167856"/>
                </a:lnTo>
                <a:lnTo>
                  <a:pt x="1972685" y="126508"/>
                </a:lnTo>
                <a:lnTo>
                  <a:pt x="1995614" y="83836"/>
                </a:lnTo>
                <a:lnTo>
                  <a:pt x="2023377" y="83836"/>
                </a:lnTo>
                <a:lnTo>
                  <a:pt x="2007666" y="0"/>
                </a:lnTo>
                <a:close/>
              </a:path>
              <a:path w="2026285" h="724535">
                <a:moveTo>
                  <a:pt x="2023377" y="83836"/>
                </a:moveTo>
                <a:lnTo>
                  <a:pt x="1995614" y="83836"/>
                </a:lnTo>
                <a:lnTo>
                  <a:pt x="2025789" y="96706"/>
                </a:lnTo>
                <a:lnTo>
                  <a:pt x="2023377" y="83836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27517" y="4837506"/>
            <a:ext cx="2165350" cy="861060"/>
          </a:xfrm>
          <a:custGeom>
            <a:avLst/>
            <a:gdLst/>
            <a:ahLst/>
            <a:cxnLst/>
            <a:rect l="l" t="t" r="r" b="b"/>
            <a:pathLst>
              <a:path w="2165350" h="861060">
                <a:moveTo>
                  <a:pt x="2078622" y="0"/>
                </a:moveTo>
                <a:lnTo>
                  <a:pt x="86083" y="0"/>
                </a:lnTo>
                <a:lnTo>
                  <a:pt x="52575" y="6765"/>
                </a:lnTo>
                <a:lnTo>
                  <a:pt x="25213" y="25214"/>
                </a:lnTo>
                <a:lnTo>
                  <a:pt x="6764" y="52576"/>
                </a:lnTo>
                <a:lnTo>
                  <a:pt x="0" y="86080"/>
                </a:lnTo>
                <a:lnTo>
                  <a:pt x="0" y="774749"/>
                </a:lnTo>
                <a:lnTo>
                  <a:pt x="6764" y="808256"/>
                </a:lnTo>
                <a:lnTo>
                  <a:pt x="25213" y="835619"/>
                </a:lnTo>
                <a:lnTo>
                  <a:pt x="52575" y="854067"/>
                </a:lnTo>
                <a:lnTo>
                  <a:pt x="86083" y="860832"/>
                </a:lnTo>
                <a:lnTo>
                  <a:pt x="2078622" y="860832"/>
                </a:lnTo>
                <a:lnTo>
                  <a:pt x="2112134" y="854067"/>
                </a:lnTo>
                <a:lnTo>
                  <a:pt x="2139500" y="835619"/>
                </a:lnTo>
                <a:lnTo>
                  <a:pt x="2157950" y="808256"/>
                </a:lnTo>
                <a:lnTo>
                  <a:pt x="2164716" y="774749"/>
                </a:lnTo>
                <a:lnTo>
                  <a:pt x="2164716" y="86080"/>
                </a:lnTo>
                <a:lnTo>
                  <a:pt x="2157950" y="52576"/>
                </a:lnTo>
                <a:lnTo>
                  <a:pt x="2139500" y="25214"/>
                </a:lnTo>
                <a:lnTo>
                  <a:pt x="2112134" y="6765"/>
                </a:lnTo>
                <a:lnTo>
                  <a:pt x="207862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27517" y="4837506"/>
            <a:ext cx="2164715" cy="861060"/>
          </a:xfrm>
          <a:custGeom>
            <a:avLst/>
            <a:gdLst/>
            <a:ahLst/>
            <a:cxnLst/>
            <a:rect l="l" t="t" r="r" b="b"/>
            <a:pathLst>
              <a:path w="2164715" h="861060">
                <a:moveTo>
                  <a:pt x="0" y="86082"/>
                </a:moveTo>
                <a:lnTo>
                  <a:pt x="6764" y="52575"/>
                </a:lnTo>
                <a:lnTo>
                  <a:pt x="25213" y="25213"/>
                </a:lnTo>
                <a:lnTo>
                  <a:pt x="52575" y="6764"/>
                </a:lnTo>
                <a:lnTo>
                  <a:pt x="86082" y="0"/>
                </a:lnTo>
                <a:lnTo>
                  <a:pt x="2078628" y="0"/>
                </a:lnTo>
                <a:lnTo>
                  <a:pt x="2112134" y="6764"/>
                </a:lnTo>
                <a:lnTo>
                  <a:pt x="2139495" y="25213"/>
                </a:lnTo>
                <a:lnTo>
                  <a:pt x="2157943" y="52575"/>
                </a:lnTo>
                <a:lnTo>
                  <a:pt x="2164708" y="86082"/>
                </a:lnTo>
                <a:lnTo>
                  <a:pt x="2164708" y="774750"/>
                </a:lnTo>
                <a:lnTo>
                  <a:pt x="2157943" y="808257"/>
                </a:lnTo>
                <a:lnTo>
                  <a:pt x="2139495" y="835620"/>
                </a:lnTo>
                <a:lnTo>
                  <a:pt x="2112134" y="854068"/>
                </a:lnTo>
                <a:lnTo>
                  <a:pt x="2078628" y="860833"/>
                </a:lnTo>
                <a:lnTo>
                  <a:pt x="86082" y="860833"/>
                </a:lnTo>
                <a:lnTo>
                  <a:pt x="52575" y="854068"/>
                </a:lnTo>
                <a:lnTo>
                  <a:pt x="25213" y="835620"/>
                </a:lnTo>
                <a:lnTo>
                  <a:pt x="6764" y="808257"/>
                </a:lnTo>
                <a:lnTo>
                  <a:pt x="0" y="774750"/>
                </a:lnTo>
                <a:lnTo>
                  <a:pt x="0" y="86082"/>
                </a:lnTo>
                <a:close/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67314" y="5098376"/>
            <a:ext cx="1891664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900" spc="-5" dirty="0" smtClean="0">
                <a:solidFill>
                  <a:srgbClr val="FFFFFF"/>
                </a:solidFill>
                <a:latin typeface="Calibri"/>
                <a:cs typeface="Calibri"/>
              </a:rPr>
              <a:t>SELF EXCELLENCE</a:t>
            </a:r>
            <a:endParaRPr sz="1900" dirty="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920360" y="1918076"/>
            <a:ext cx="2299970" cy="698500"/>
          </a:xfrm>
          <a:custGeom>
            <a:avLst/>
            <a:gdLst/>
            <a:ahLst/>
            <a:cxnLst/>
            <a:rect l="l" t="t" r="r" b="b"/>
            <a:pathLst>
              <a:path w="2299970" h="698500">
                <a:moveTo>
                  <a:pt x="1155036" y="0"/>
                </a:moveTo>
                <a:lnTo>
                  <a:pt x="1110372" y="849"/>
                </a:lnTo>
                <a:lnTo>
                  <a:pt x="1065830" y="3193"/>
                </a:lnTo>
                <a:lnTo>
                  <a:pt x="1021449" y="7020"/>
                </a:lnTo>
                <a:lnTo>
                  <a:pt x="977269" y="12321"/>
                </a:lnTo>
                <a:lnTo>
                  <a:pt x="933326" y="19083"/>
                </a:lnTo>
                <a:lnTo>
                  <a:pt x="889659" y="27298"/>
                </a:lnTo>
                <a:lnTo>
                  <a:pt x="846307" y="36954"/>
                </a:lnTo>
                <a:lnTo>
                  <a:pt x="803308" y="48040"/>
                </a:lnTo>
                <a:lnTo>
                  <a:pt x="760700" y="60547"/>
                </a:lnTo>
                <a:lnTo>
                  <a:pt x="718522" y="74463"/>
                </a:lnTo>
                <a:lnTo>
                  <a:pt x="676813" y="89778"/>
                </a:lnTo>
                <a:lnTo>
                  <a:pt x="635609" y="106482"/>
                </a:lnTo>
                <a:lnTo>
                  <a:pt x="594951" y="124563"/>
                </a:lnTo>
                <a:lnTo>
                  <a:pt x="554876" y="144012"/>
                </a:lnTo>
                <a:lnTo>
                  <a:pt x="515422" y="164818"/>
                </a:lnTo>
                <a:lnTo>
                  <a:pt x="476628" y="186969"/>
                </a:lnTo>
                <a:lnTo>
                  <a:pt x="438533" y="210456"/>
                </a:lnTo>
                <a:lnTo>
                  <a:pt x="401174" y="235268"/>
                </a:lnTo>
                <a:lnTo>
                  <a:pt x="364590" y="261395"/>
                </a:lnTo>
                <a:lnTo>
                  <a:pt x="328820" y="288825"/>
                </a:lnTo>
                <a:lnTo>
                  <a:pt x="293901" y="317548"/>
                </a:lnTo>
                <a:lnTo>
                  <a:pt x="259873" y="347555"/>
                </a:lnTo>
                <a:lnTo>
                  <a:pt x="226772" y="378833"/>
                </a:lnTo>
                <a:lnTo>
                  <a:pt x="194639" y="411373"/>
                </a:lnTo>
                <a:lnTo>
                  <a:pt x="163511" y="445164"/>
                </a:lnTo>
                <a:lnTo>
                  <a:pt x="133426" y="480195"/>
                </a:lnTo>
                <a:lnTo>
                  <a:pt x="104424" y="516456"/>
                </a:lnTo>
                <a:lnTo>
                  <a:pt x="76541" y="553936"/>
                </a:lnTo>
                <a:lnTo>
                  <a:pt x="49818" y="592625"/>
                </a:lnTo>
                <a:lnTo>
                  <a:pt x="24291" y="632512"/>
                </a:lnTo>
                <a:lnTo>
                  <a:pt x="0" y="673587"/>
                </a:lnTo>
                <a:lnTo>
                  <a:pt x="42887" y="697933"/>
                </a:lnTo>
                <a:lnTo>
                  <a:pt x="68823" y="654298"/>
                </a:lnTo>
                <a:lnTo>
                  <a:pt x="96410" y="611807"/>
                </a:lnTo>
                <a:lnTo>
                  <a:pt x="125611" y="570504"/>
                </a:lnTo>
                <a:lnTo>
                  <a:pt x="156383" y="530431"/>
                </a:lnTo>
                <a:lnTo>
                  <a:pt x="188687" y="491633"/>
                </a:lnTo>
                <a:lnTo>
                  <a:pt x="222481" y="454151"/>
                </a:lnTo>
                <a:lnTo>
                  <a:pt x="257726" y="418030"/>
                </a:lnTo>
                <a:lnTo>
                  <a:pt x="294381" y="383312"/>
                </a:lnTo>
                <a:lnTo>
                  <a:pt x="332406" y="350041"/>
                </a:lnTo>
                <a:lnTo>
                  <a:pt x="371759" y="318259"/>
                </a:lnTo>
                <a:lnTo>
                  <a:pt x="412401" y="288011"/>
                </a:lnTo>
                <a:lnTo>
                  <a:pt x="454291" y="259338"/>
                </a:lnTo>
                <a:lnTo>
                  <a:pt x="494933" y="233742"/>
                </a:lnTo>
                <a:lnTo>
                  <a:pt x="536159" y="209851"/>
                </a:lnTo>
                <a:lnTo>
                  <a:pt x="577927" y="187655"/>
                </a:lnTo>
                <a:lnTo>
                  <a:pt x="620194" y="167147"/>
                </a:lnTo>
                <a:lnTo>
                  <a:pt x="662917" y="148318"/>
                </a:lnTo>
                <a:lnTo>
                  <a:pt x="706053" y="131158"/>
                </a:lnTo>
                <a:lnTo>
                  <a:pt x="749560" y="115658"/>
                </a:lnTo>
                <a:lnTo>
                  <a:pt x="793394" y="101810"/>
                </a:lnTo>
                <a:lnTo>
                  <a:pt x="837513" y="89604"/>
                </a:lnTo>
                <a:lnTo>
                  <a:pt x="881873" y="79032"/>
                </a:lnTo>
                <a:lnTo>
                  <a:pt x="926433" y="70085"/>
                </a:lnTo>
                <a:lnTo>
                  <a:pt x="971148" y="62754"/>
                </a:lnTo>
                <a:lnTo>
                  <a:pt x="1015976" y="57030"/>
                </a:lnTo>
                <a:lnTo>
                  <a:pt x="1060875" y="52904"/>
                </a:lnTo>
                <a:lnTo>
                  <a:pt x="1105801" y="50367"/>
                </a:lnTo>
                <a:lnTo>
                  <a:pt x="1150712" y="49411"/>
                </a:lnTo>
                <a:lnTo>
                  <a:pt x="1516050" y="49411"/>
                </a:lnTo>
                <a:lnTo>
                  <a:pt x="1512172" y="48260"/>
                </a:lnTo>
                <a:lnTo>
                  <a:pt x="1467906" y="36776"/>
                </a:lnTo>
                <a:lnTo>
                  <a:pt x="1423455" y="26871"/>
                </a:lnTo>
                <a:lnTo>
                  <a:pt x="1378859" y="18533"/>
                </a:lnTo>
                <a:lnTo>
                  <a:pt x="1334156" y="11754"/>
                </a:lnTo>
                <a:lnTo>
                  <a:pt x="1289384" y="6521"/>
                </a:lnTo>
                <a:lnTo>
                  <a:pt x="1244581" y="2825"/>
                </a:lnTo>
                <a:lnTo>
                  <a:pt x="1199785" y="655"/>
                </a:lnTo>
                <a:lnTo>
                  <a:pt x="1155036" y="0"/>
                </a:lnTo>
                <a:close/>
              </a:path>
              <a:path w="2299970" h="698500">
                <a:moveTo>
                  <a:pt x="1516050" y="49411"/>
                </a:moveTo>
                <a:lnTo>
                  <a:pt x="1150712" y="49411"/>
                </a:lnTo>
                <a:lnTo>
                  <a:pt x="1195564" y="50026"/>
                </a:lnTo>
                <a:lnTo>
                  <a:pt x="1240316" y="52203"/>
                </a:lnTo>
                <a:lnTo>
                  <a:pt x="1284923" y="55934"/>
                </a:lnTo>
                <a:lnTo>
                  <a:pt x="1329343" y="61209"/>
                </a:lnTo>
                <a:lnTo>
                  <a:pt x="1373533" y="68020"/>
                </a:lnTo>
                <a:lnTo>
                  <a:pt x="1417451" y="76358"/>
                </a:lnTo>
                <a:lnTo>
                  <a:pt x="1461054" y="86214"/>
                </a:lnTo>
                <a:lnTo>
                  <a:pt x="1504297" y="97579"/>
                </a:lnTo>
                <a:lnTo>
                  <a:pt x="1547140" y="110443"/>
                </a:lnTo>
                <a:lnTo>
                  <a:pt x="1589538" y="124799"/>
                </a:lnTo>
                <a:lnTo>
                  <a:pt x="1631450" y="140638"/>
                </a:lnTo>
                <a:lnTo>
                  <a:pt x="1672832" y="157949"/>
                </a:lnTo>
                <a:lnTo>
                  <a:pt x="1713640" y="176725"/>
                </a:lnTo>
                <a:lnTo>
                  <a:pt x="1753834" y="196956"/>
                </a:lnTo>
                <a:lnTo>
                  <a:pt x="1793369" y="218634"/>
                </a:lnTo>
                <a:lnTo>
                  <a:pt x="1832202" y="241750"/>
                </a:lnTo>
                <a:lnTo>
                  <a:pt x="1870291" y="266294"/>
                </a:lnTo>
                <a:lnTo>
                  <a:pt x="1907594" y="292259"/>
                </a:lnTo>
                <a:lnTo>
                  <a:pt x="1944066" y="319634"/>
                </a:lnTo>
                <a:lnTo>
                  <a:pt x="1979665" y="348411"/>
                </a:lnTo>
                <a:lnTo>
                  <a:pt x="2014349" y="378581"/>
                </a:lnTo>
                <a:lnTo>
                  <a:pt x="2048075" y="410136"/>
                </a:lnTo>
                <a:lnTo>
                  <a:pt x="2080799" y="443066"/>
                </a:lnTo>
                <a:lnTo>
                  <a:pt x="2112478" y="477362"/>
                </a:lnTo>
                <a:lnTo>
                  <a:pt x="2143071" y="513015"/>
                </a:lnTo>
                <a:lnTo>
                  <a:pt x="2172533" y="550017"/>
                </a:lnTo>
                <a:lnTo>
                  <a:pt x="2200823" y="588359"/>
                </a:lnTo>
                <a:lnTo>
                  <a:pt x="2227897" y="628032"/>
                </a:lnTo>
                <a:lnTo>
                  <a:pt x="2199373" y="644237"/>
                </a:lnTo>
                <a:lnTo>
                  <a:pt x="2292057" y="685766"/>
                </a:lnTo>
                <a:lnTo>
                  <a:pt x="2298199" y="603622"/>
                </a:lnTo>
                <a:lnTo>
                  <a:pt x="2270874" y="603622"/>
                </a:lnTo>
                <a:lnTo>
                  <a:pt x="2243400" y="563156"/>
                </a:lnTo>
                <a:lnTo>
                  <a:pt x="2214512" y="523799"/>
                </a:lnTo>
                <a:lnTo>
                  <a:pt x="2184247" y="485586"/>
                </a:lnTo>
                <a:lnTo>
                  <a:pt x="2152638" y="448550"/>
                </a:lnTo>
                <a:lnTo>
                  <a:pt x="2119724" y="412725"/>
                </a:lnTo>
                <a:lnTo>
                  <a:pt x="2085538" y="378144"/>
                </a:lnTo>
                <a:lnTo>
                  <a:pt x="2050118" y="344840"/>
                </a:lnTo>
                <a:lnTo>
                  <a:pt x="2013498" y="312849"/>
                </a:lnTo>
                <a:lnTo>
                  <a:pt x="1975715" y="282202"/>
                </a:lnTo>
                <a:lnTo>
                  <a:pt x="1936804" y="252935"/>
                </a:lnTo>
                <a:lnTo>
                  <a:pt x="1896800" y="225079"/>
                </a:lnTo>
                <a:lnTo>
                  <a:pt x="1855741" y="198670"/>
                </a:lnTo>
                <a:lnTo>
                  <a:pt x="1813661" y="173740"/>
                </a:lnTo>
                <a:lnTo>
                  <a:pt x="1771757" y="150909"/>
                </a:lnTo>
                <a:lnTo>
                  <a:pt x="1729401" y="129731"/>
                </a:lnTo>
                <a:lnTo>
                  <a:pt x="1686630" y="110195"/>
                </a:lnTo>
                <a:lnTo>
                  <a:pt x="1643483" y="92290"/>
                </a:lnTo>
                <a:lnTo>
                  <a:pt x="1599999" y="76006"/>
                </a:lnTo>
                <a:lnTo>
                  <a:pt x="1556216" y="61333"/>
                </a:lnTo>
                <a:lnTo>
                  <a:pt x="1516050" y="49411"/>
                </a:lnTo>
                <a:close/>
              </a:path>
              <a:path w="2299970" h="698500">
                <a:moveTo>
                  <a:pt x="2299411" y="587417"/>
                </a:moveTo>
                <a:lnTo>
                  <a:pt x="2270874" y="603622"/>
                </a:lnTo>
                <a:lnTo>
                  <a:pt x="2298199" y="603622"/>
                </a:lnTo>
                <a:lnTo>
                  <a:pt x="2299411" y="587417"/>
                </a:lnTo>
                <a:close/>
              </a:path>
            </a:pathLst>
          </a:custGeom>
          <a:solidFill>
            <a:srgbClr val="C9AA6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55872" y="2601811"/>
            <a:ext cx="2164715" cy="861060"/>
          </a:xfrm>
          <a:custGeom>
            <a:avLst/>
            <a:gdLst/>
            <a:ahLst/>
            <a:cxnLst/>
            <a:rect l="l" t="t" r="r" b="b"/>
            <a:pathLst>
              <a:path w="2164715" h="861060">
                <a:moveTo>
                  <a:pt x="0" y="86083"/>
                </a:moveTo>
                <a:lnTo>
                  <a:pt x="6764" y="52575"/>
                </a:lnTo>
                <a:lnTo>
                  <a:pt x="25213" y="25213"/>
                </a:lnTo>
                <a:lnTo>
                  <a:pt x="52575" y="6764"/>
                </a:lnTo>
                <a:lnTo>
                  <a:pt x="86083" y="0"/>
                </a:lnTo>
                <a:lnTo>
                  <a:pt x="2078628" y="0"/>
                </a:lnTo>
                <a:lnTo>
                  <a:pt x="2112134" y="6764"/>
                </a:lnTo>
                <a:lnTo>
                  <a:pt x="2139495" y="25213"/>
                </a:lnTo>
                <a:lnTo>
                  <a:pt x="2157943" y="52575"/>
                </a:lnTo>
                <a:lnTo>
                  <a:pt x="2164708" y="86083"/>
                </a:lnTo>
                <a:lnTo>
                  <a:pt x="2164708" y="774750"/>
                </a:lnTo>
                <a:lnTo>
                  <a:pt x="2157943" y="808257"/>
                </a:lnTo>
                <a:lnTo>
                  <a:pt x="2139495" y="835620"/>
                </a:lnTo>
                <a:lnTo>
                  <a:pt x="2112134" y="854068"/>
                </a:lnTo>
                <a:lnTo>
                  <a:pt x="2078628" y="860833"/>
                </a:lnTo>
                <a:lnTo>
                  <a:pt x="86083" y="860833"/>
                </a:lnTo>
                <a:lnTo>
                  <a:pt x="52575" y="854068"/>
                </a:lnTo>
                <a:lnTo>
                  <a:pt x="25213" y="835620"/>
                </a:lnTo>
                <a:lnTo>
                  <a:pt x="6764" y="808257"/>
                </a:lnTo>
                <a:lnTo>
                  <a:pt x="0" y="774750"/>
                </a:lnTo>
                <a:lnTo>
                  <a:pt x="0" y="86083"/>
                </a:lnTo>
                <a:close/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3000" y="2895600"/>
            <a:ext cx="2435860" cy="2009139"/>
          </a:xfrm>
          <a:custGeom>
            <a:avLst/>
            <a:gdLst/>
            <a:ahLst/>
            <a:cxnLst/>
            <a:rect l="l" t="t" r="r" b="b"/>
            <a:pathLst>
              <a:path w="2435859" h="2009139">
                <a:moveTo>
                  <a:pt x="0" y="200860"/>
                </a:moveTo>
                <a:lnTo>
                  <a:pt x="5304" y="154805"/>
                </a:lnTo>
                <a:lnTo>
                  <a:pt x="20415" y="112527"/>
                </a:lnTo>
                <a:lnTo>
                  <a:pt x="44126" y="75232"/>
                </a:lnTo>
                <a:lnTo>
                  <a:pt x="75232" y="44126"/>
                </a:lnTo>
                <a:lnTo>
                  <a:pt x="112527" y="20415"/>
                </a:lnTo>
                <a:lnTo>
                  <a:pt x="154805" y="5304"/>
                </a:lnTo>
                <a:lnTo>
                  <a:pt x="200860" y="0"/>
                </a:lnTo>
                <a:lnTo>
                  <a:pt x="2234438" y="0"/>
                </a:lnTo>
                <a:lnTo>
                  <a:pt x="2280493" y="5304"/>
                </a:lnTo>
                <a:lnTo>
                  <a:pt x="2322770" y="20415"/>
                </a:lnTo>
                <a:lnTo>
                  <a:pt x="2360065" y="44126"/>
                </a:lnTo>
                <a:lnTo>
                  <a:pt x="2391171" y="75232"/>
                </a:lnTo>
                <a:lnTo>
                  <a:pt x="2414882" y="112527"/>
                </a:lnTo>
                <a:lnTo>
                  <a:pt x="2429993" y="154805"/>
                </a:lnTo>
                <a:lnTo>
                  <a:pt x="2435298" y="200860"/>
                </a:lnTo>
                <a:lnTo>
                  <a:pt x="2435298" y="1807748"/>
                </a:lnTo>
                <a:lnTo>
                  <a:pt x="2429993" y="1853806"/>
                </a:lnTo>
                <a:lnTo>
                  <a:pt x="2414882" y="1896085"/>
                </a:lnTo>
                <a:lnTo>
                  <a:pt x="2391171" y="1933379"/>
                </a:lnTo>
                <a:lnTo>
                  <a:pt x="2360065" y="1964484"/>
                </a:lnTo>
                <a:lnTo>
                  <a:pt x="2322770" y="1988194"/>
                </a:lnTo>
                <a:lnTo>
                  <a:pt x="2280493" y="2003303"/>
                </a:lnTo>
                <a:lnTo>
                  <a:pt x="2234438" y="2008608"/>
                </a:lnTo>
                <a:lnTo>
                  <a:pt x="200860" y="2008608"/>
                </a:lnTo>
                <a:lnTo>
                  <a:pt x="154805" y="2003303"/>
                </a:lnTo>
                <a:lnTo>
                  <a:pt x="112527" y="1988194"/>
                </a:lnTo>
                <a:lnTo>
                  <a:pt x="75232" y="1964484"/>
                </a:lnTo>
                <a:lnTo>
                  <a:pt x="44126" y="1933379"/>
                </a:lnTo>
                <a:lnTo>
                  <a:pt x="20415" y="1896085"/>
                </a:lnTo>
                <a:lnTo>
                  <a:pt x="5304" y="1853806"/>
                </a:lnTo>
                <a:lnTo>
                  <a:pt x="0" y="1807748"/>
                </a:lnTo>
                <a:lnTo>
                  <a:pt x="0" y="200860"/>
                </a:lnTo>
                <a:close/>
              </a:path>
            </a:pathLst>
          </a:custGeom>
          <a:ln w="25399">
            <a:solidFill>
              <a:srgbClr val="C9BE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57200" y="3200400"/>
            <a:ext cx="2324100" cy="1547432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0" marR="5080" indent="-114300">
              <a:lnSpc>
                <a:spcPts val="1400"/>
              </a:lnSpc>
              <a:spcBef>
                <a:spcPts val="280"/>
              </a:spcBef>
              <a:buChar char="•"/>
              <a:tabLst>
                <a:tab pos="127000" algn="l"/>
              </a:tabLst>
            </a:pPr>
            <a:r>
              <a:rPr lang="en-US" sz="1300" spc="-5" dirty="0" smtClean="0">
                <a:latin typeface="Calibri"/>
                <a:cs typeface="Calibri"/>
              </a:rPr>
              <a:t>We will begin the journey by looking at our own selves &amp; patterns of excellence towards a world of change</a:t>
            </a:r>
          </a:p>
          <a:p>
            <a:pPr marL="127000" marR="5080" indent="-114300">
              <a:lnSpc>
                <a:spcPts val="1400"/>
              </a:lnSpc>
              <a:spcBef>
                <a:spcPts val="280"/>
              </a:spcBef>
              <a:buChar char="•"/>
              <a:tabLst>
                <a:tab pos="127000" algn="l"/>
              </a:tabLst>
            </a:pPr>
            <a:endParaRPr lang="en-US" sz="1300" spc="-5" dirty="0">
              <a:latin typeface="Calibri"/>
              <a:cs typeface="Calibri"/>
            </a:endParaRPr>
          </a:p>
          <a:p>
            <a:pPr marL="127000" marR="5080" indent="-114300">
              <a:lnSpc>
                <a:spcPts val="1400"/>
              </a:lnSpc>
              <a:spcBef>
                <a:spcPts val="280"/>
              </a:spcBef>
              <a:buChar char="•"/>
              <a:tabLst>
                <a:tab pos="127000" algn="l"/>
              </a:tabLst>
            </a:pPr>
            <a:r>
              <a:rPr lang="en-US" sz="1300" spc="-5" dirty="0" smtClean="0">
                <a:latin typeface="Calibri"/>
                <a:cs typeface="Calibri"/>
              </a:rPr>
              <a:t>Which is why the 1</a:t>
            </a:r>
            <a:r>
              <a:rPr lang="en-US" sz="1300" spc="-5" baseline="30000" dirty="0" smtClean="0">
                <a:latin typeface="Calibri"/>
                <a:cs typeface="Calibri"/>
              </a:rPr>
              <a:t>st</a:t>
            </a:r>
            <a:r>
              <a:rPr lang="en-US" sz="1300" spc="-5" dirty="0" smtClean="0">
                <a:latin typeface="Calibri"/>
                <a:cs typeface="Calibri"/>
              </a:rPr>
              <a:t> workshop will begin by looking at ADAPTABILITY</a:t>
            </a:r>
            <a:endParaRPr sz="1300" dirty="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696200" y="5562600"/>
            <a:ext cx="2028825" cy="619125"/>
          </a:xfrm>
          <a:custGeom>
            <a:avLst/>
            <a:gdLst/>
            <a:ahLst/>
            <a:cxnLst/>
            <a:rect l="l" t="t" r="r" b="b"/>
            <a:pathLst>
              <a:path w="2028825" h="619125">
                <a:moveTo>
                  <a:pt x="42887" y="0"/>
                </a:moveTo>
                <a:lnTo>
                  <a:pt x="12" y="24358"/>
                </a:lnTo>
                <a:lnTo>
                  <a:pt x="25693" y="67433"/>
                </a:lnTo>
                <a:lnTo>
                  <a:pt x="53144" y="109287"/>
                </a:lnTo>
                <a:lnTo>
                  <a:pt x="82306" y="149871"/>
                </a:lnTo>
                <a:lnTo>
                  <a:pt x="113132" y="189134"/>
                </a:lnTo>
                <a:lnTo>
                  <a:pt x="145577" y="227028"/>
                </a:lnTo>
                <a:lnTo>
                  <a:pt x="179593" y="263502"/>
                </a:lnTo>
                <a:lnTo>
                  <a:pt x="215134" y="298507"/>
                </a:lnTo>
                <a:lnTo>
                  <a:pt x="252155" y="331993"/>
                </a:lnTo>
                <a:lnTo>
                  <a:pt x="290608" y="363911"/>
                </a:lnTo>
                <a:lnTo>
                  <a:pt x="330448" y="394210"/>
                </a:lnTo>
                <a:lnTo>
                  <a:pt x="371647" y="422855"/>
                </a:lnTo>
                <a:lnTo>
                  <a:pt x="412505" y="448812"/>
                </a:lnTo>
                <a:lnTo>
                  <a:pt x="454039" y="472894"/>
                </a:lnTo>
                <a:lnTo>
                  <a:pt x="496175" y="495100"/>
                </a:lnTo>
                <a:lnTo>
                  <a:pt x="538861" y="515440"/>
                </a:lnTo>
                <a:lnTo>
                  <a:pt x="582045" y="533925"/>
                </a:lnTo>
                <a:lnTo>
                  <a:pt x="625674" y="550564"/>
                </a:lnTo>
                <a:lnTo>
                  <a:pt x="669696" y="565369"/>
                </a:lnTo>
                <a:lnTo>
                  <a:pt x="714059" y="578351"/>
                </a:lnTo>
                <a:lnTo>
                  <a:pt x="758710" y="589519"/>
                </a:lnTo>
                <a:lnTo>
                  <a:pt x="803596" y="598885"/>
                </a:lnTo>
                <a:lnTo>
                  <a:pt x="848667" y="606459"/>
                </a:lnTo>
                <a:lnTo>
                  <a:pt x="893868" y="612251"/>
                </a:lnTo>
                <a:lnTo>
                  <a:pt x="939148" y="616272"/>
                </a:lnTo>
                <a:lnTo>
                  <a:pt x="984454" y="618534"/>
                </a:lnTo>
                <a:lnTo>
                  <a:pt x="1029734" y="619045"/>
                </a:lnTo>
                <a:lnTo>
                  <a:pt x="1074935" y="617818"/>
                </a:lnTo>
                <a:lnTo>
                  <a:pt x="1120006" y="614861"/>
                </a:lnTo>
                <a:lnTo>
                  <a:pt x="1164893" y="610187"/>
                </a:lnTo>
                <a:lnTo>
                  <a:pt x="1209545" y="603806"/>
                </a:lnTo>
                <a:lnTo>
                  <a:pt x="1253909" y="595727"/>
                </a:lnTo>
                <a:lnTo>
                  <a:pt x="1297932" y="585963"/>
                </a:lnTo>
                <a:lnTo>
                  <a:pt x="1341562" y="574522"/>
                </a:lnTo>
                <a:lnTo>
                  <a:pt x="1357357" y="569729"/>
                </a:lnTo>
                <a:lnTo>
                  <a:pt x="1037936" y="569729"/>
                </a:lnTo>
                <a:lnTo>
                  <a:pt x="992162" y="569426"/>
                </a:lnTo>
                <a:lnTo>
                  <a:pt x="946527" y="567267"/>
                </a:lnTo>
                <a:lnTo>
                  <a:pt x="901089" y="563268"/>
                </a:lnTo>
                <a:lnTo>
                  <a:pt x="855906" y="557445"/>
                </a:lnTo>
                <a:lnTo>
                  <a:pt x="811036" y="549814"/>
                </a:lnTo>
                <a:lnTo>
                  <a:pt x="766536" y="540391"/>
                </a:lnTo>
                <a:lnTo>
                  <a:pt x="722463" y="529191"/>
                </a:lnTo>
                <a:lnTo>
                  <a:pt x="678875" y="516231"/>
                </a:lnTo>
                <a:lnTo>
                  <a:pt x="635830" y="501527"/>
                </a:lnTo>
                <a:lnTo>
                  <a:pt x="593386" y="485093"/>
                </a:lnTo>
                <a:lnTo>
                  <a:pt x="551599" y="466947"/>
                </a:lnTo>
                <a:lnTo>
                  <a:pt x="510527" y="447104"/>
                </a:lnTo>
                <a:lnTo>
                  <a:pt x="470229" y="425580"/>
                </a:lnTo>
                <a:lnTo>
                  <a:pt x="430761" y="402390"/>
                </a:lnTo>
                <a:lnTo>
                  <a:pt x="392182" y="377551"/>
                </a:lnTo>
                <a:lnTo>
                  <a:pt x="354548" y="351079"/>
                </a:lnTo>
                <a:lnTo>
                  <a:pt x="317917" y="322989"/>
                </a:lnTo>
                <a:lnTo>
                  <a:pt x="282347" y="293297"/>
                </a:lnTo>
                <a:lnTo>
                  <a:pt x="247896" y="262019"/>
                </a:lnTo>
                <a:lnTo>
                  <a:pt x="214620" y="229171"/>
                </a:lnTo>
                <a:lnTo>
                  <a:pt x="182578" y="194769"/>
                </a:lnTo>
                <a:lnTo>
                  <a:pt x="151828" y="158828"/>
                </a:lnTo>
                <a:lnTo>
                  <a:pt x="122426" y="121365"/>
                </a:lnTo>
                <a:lnTo>
                  <a:pt x="94430" y="82395"/>
                </a:lnTo>
                <a:lnTo>
                  <a:pt x="67898" y="41935"/>
                </a:lnTo>
                <a:lnTo>
                  <a:pt x="42887" y="0"/>
                </a:lnTo>
                <a:close/>
              </a:path>
              <a:path w="2028825" h="619125">
                <a:moveTo>
                  <a:pt x="2021471" y="12179"/>
                </a:moveTo>
                <a:lnTo>
                  <a:pt x="1928495" y="53492"/>
                </a:lnTo>
                <a:lnTo>
                  <a:pt x="1957019" y="69697"/>
                </a:lnTo>
                <a:lnTo>
                  <a:pt x="1926833" y="112652"/>
                </a:lnTo>
                <a:lnTo>
                  <a:pt x="1894749" y="154063"/>
                </a:lnTo>
                <a:lnTo>
                  <a:pt x="1860827" y="193873"/>
                </a:lnTo>
                <a:lnTo>
                  <a:pt x="1825131" y="232024"/>
                </a:lnTo>
                <a:lnTo>
                  <a:pt x="1787723" y="268458"/>
                </a:lnTo>
                <a:lnTo>
                  <a:pt x="1748664" y="303118"/>
                </a:lnTo>
                <a:lnTo>
                  <a:pt x="1708018" y="335945"/>
                </a:lnTo>
                <a:lnTo>
                  <a:pt x="1665846" y="366882"/>
                </a:lnTo>
                <a:lnTo>
                  <a:pt x="1622211" y="395871"/>
                </a:lnTo>
                <a:lnTo>
                  <a:pt x="1577174" y="422855"/>
                </a:lnTo>
                <a:lnTo>
                  <a:pt x="1534214" y="446057"/>
                </a:lnTo>
                <a:lnTo>
                  <a:pt x="1490702" y="467213"/>
                </a:lnTo>
                <a:lnTo>
                  <a:pt x="1446696" y="486338"/>
                </a:lnTo>
                <a:lnTo>
                  <a:pt x="1402255" y="503450"/>
                </a:lnTo>
                <a:lnTo>
                  <a:pt x="1357435" y="518563"/>
                </a:lnTo>
                <a:lnTo>
                  <a:pt x="1312294" y="531693"/>
                </a:lnTo>
                <a:lnTo>
                  <a:pt x="1266890" y="542857"/>
                </a:lnTo>
                <a:lnTo>
                  <a:pt x="1221281" y="552069"/>
                </a:lnTo>
                <a:lnTo>
                  <a:pt x="1175523" y="559347"/>
                </a:lnTo>
                <a:lnTo>
                  <a:pt x="1129675" y="564706"/>
                </a:lnTo>
                <a:lnTo>
                  <a:pt x="1083793" y="568161"/>
                </a:lnTo>
                <a:lnTo>
                  <a:pt x="1037936" y="569729"/>
                </a:lnTo>
                <a:lnTo>
                  <a:pt x="1357357" y="569729"/>
                </a:lnTo>
                <a:lnTo>
                  <a:pt x="1427435" y="546657"/>
                </a:lnTo>
                <a:lnTo>
                  <a:pt x="1469573" y="530253"/>
                </a:lnTo>
                <a:lnTo>
                  <a:pt x="1511108" y="512216"/>
                </a:lnTo>
                <a:lnTo>
                  <a:pt x="1551989" y="492556"/>
                </a:lnTo>
                <a:lnTo>
                  <a:pt x="1592162" y="471284"/>
                </a:lnTo>
                <a:lnTo>
                  <a:pt x="1631576" y="448410"/>
                </a:lnTo>
                <a:lnTo>
                  <a:pt x="1670178" y="423945"/>
                </a:lnTo>
                <a:lnTo>
                  <a:pt x="1707916" y="397899"/>
                </a:lnTo>
                <a:lnTo>
                  <a:pt x="1744737" y="370284"/>
                </a:lnTo>
                <a:lnTo>
                  <a:pt x="1780590" y="341109"/>
                </a:lnTo>
                <a:lnTo>
                  <a:pt x="1815420" y="310386"/>
                </a:lnTo>
                <a:lnTo>
                  <a:pt x="1849177" y="278124"/>
                </a:lnTo>
                <a:lnTo>
                  <a:pt x="1881808" y="244335"/>
                </a:lnTo>
                <a:lnTo>
                  <a:pt x="1913260" y="209028"/>
                </a:lnTo>
                <a:lnTo>
                  <a:pt x="1943481" y="172216"/>
                </a:lnTo>
                <a:lnTo>
                  <a:pt x="1972419" y="133907"/>
                </a:lnTo>
                <a:lnTo>
                  <a:pt x="2000021" y="94113"/>
                </a:lnTo>
                <a:lnTo>
                  <a:pt x="2027377" y="94113"/>
                </a:lnTo>
                <a:lnTo>
                  <a:pt x="2021471" y="12179"/>
                </a:lnTo>
                <a:close/>
              </a:path>
              <a:path w="2028825" h="619125">
                <a:moveTo>
                  <a:pt x="2027377" y="94113"/>
                </a:moveTo>
                <a:lnTo>
                  <a:pt x="2000021" y="94113"/>
                </a:lnTo>
                <a:lnTo>
                  <a:pt x="2028545" y="110314"/>
                </a:lnTo>
                <a:lnTo>
                  <a:pt x="2027377" y="94113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257800" y="4876800"/>
            <a:ext cx="2164715" cy="861060"/>
          </a:xfrm>
          <a:custGeom>
            <a:avLst/>
            <a:gdLst/>
            <a:ahLst/>
            <a:cxnLst/>
            <a:rect l="l" t="t" r="r" b="b"/>
            <a:pathLst>
              <a:path w="2164715" h="861060">
                <a:moveTo>
                  <a:pt x="2078621" y="0"/>
                </a:moveTo>
                <a:lnTo>
                  <a:pt x="86080" y="0"/>
                </a:lnTo>
                <a:lnTo>
                  <a:pt x="52570" y="6763"/>
                </a:lnTo>
                <a:lnTo>
                  <a:pt x="25209" y="25209"/>
                </a:lnTo>
                <a:lnTo>
                  <a:pt x="6763" y="52570"/>
                </a:lnTo>
                <a:lnTo>
                  <a:pt x="0" y="86080"/>
                </a:lnTo>
                <a:lnTo>
                  <a:pt x="0" y="774750"/>
                </a:lnTo>
                <a:lnTo>
                  <a:pt x="6763" y="808255"/>
                </a:lnTo>
                <a:lnTo>
                  <a:pt x="25209" y="835617"/>
                </a:lnTo>
                <a:lnTo>
                  <a:pt x="52570" y="854066"/>
                </a:lnTo>
                <a:lnTo>
                  <a:pt x="86080" y="860831"/>
                </a:lnTo>
                <a:lnTo>
                  <a:pt x="2078621" y="860831"/>
                </a:lnTo>
                <a:lnTo>
                  <a:pt x="2112131" y="854066"/>
                </a:lnTo>
                <a:lnTo>
                  <a:pt x="2139492" y="835617"/>
                </a:lnTo>
                <a:lnTo>
                  <a:pt x="2157938" y="808255"/>
                </a:lnTo>
                <a:lnTo>
                  <a:pt x="2164702" y="774750"/>
                </a:lnTo>
                <a:lnTo>
                  <a:pt x="2164702" y="86080"/>
                </a:lnTo>
                <a:lnTo>
                  <a:pt x="2157938" y="52570"/>
                </a:lnTo>
                <a:lnTo>
                  <a:pt x="2139492" y="25209"/>
                </a:lnTo>
                <a:lnTo>
                  <a:pt x="2112131" y="6763"/>
                </a:lnTo>
                <a:lnTo>
                  <a:pt x="2078621" y="0"/>
                </a:lnTo>
                <a:close/>
              </a:path>
            </a:pathLst>
          </a:custGeom>
          <a:solidFill>
            <a:srgbClr val="C9BE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791200" y="5029200"/>
            <a:ext cx="1331595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900" spc="-5" dirty="0" smtClean="0">
                <a:solidFill>
                  <a:srgbClr val="FFFFFF"/>
                </a:solidFill>
                <a:latin typeface="Calibri"/>
                <a:cs typeface="Calibri"/>
              </a:rPr>
              <a:t>STRATEGIC EXCELLENCE</a:t>
            </a:r>
            <a:endParaRPr sz="1900" dirty="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196095" y="3032226"/>
            <a:ext cx="2435860" cy="2009139"/>
          </a:xfrm>
          <a:custGeom>
            <a:avLst/>
            <a:gdLst/>
            <a:ahLst/>
            <a:cxnLst/>
            <a:rect l="l" t="t" r="r" b="b"/>
            <a:pathLst>
              <a:path w="2435859" h="2009139">
                <a:moveTo>
                  <a:pt x="0" y="200860"/>
                </a:moveTo>
                <a:lnTo>
                  <a:pt x="5304" y="154805"/>
                </a:lnTo>
                <a:lnTo>
                  <a:pt x="20415" y="112527"/>
                </a:lnTo>
                <a:lnTo>
                  <a:pt x="44126" y="75232"/>
                </a:lnTo>
                <a:lnTo>
                  <a:pt x="75232" y="44126"/>
                </a:lnTo>
                <a:lnTo>
                  <a:pt x="112527" y="20415"/>
                </a:lnTo>
                <a:lnTo>
                  <a:pt x="154804" y="5304"/>
                </a:lnTo>
                <a:lnTo>
                  <a:pt x="200860" y="0"/>
                </a:lnTo>
                <a:lnTo>
                  <a:pt x="2234438" y="0"/>
                </a:lnTo>
                <a:lnTo>
                  <a:pt x="2280493" y="5304"/>
                </a:lnTo>
                <a:lnTo>
                  <a:pt x="2322771" y="20415"/>
                </a:lnTo>
                <a:lnTo>
                  <a:pt x="2360065" y="44126"/>
                </a:lnTo>
                <a:lnTo>
                  <a:pt x="2391171" y="75232"/>
                </a:lnTo>
                <a:lnTo>
                  <a:pt x="2414882" y="112527"/>
                </a:lnTo>
                <a:lnTo>
                  <a:pt x="2429993" y="154805"/>
                </a:lnTo>
                <a:lnTo>
                  <a:pt x="2435298" y="200860"/>
                </a:lnTo>
                <a:lnTo>
                  <a:pt x="2435298" y="1807748"/>
                </a:lnTo>
                <a:lnTo>
                  <a:pt x="2429993" y="1853806"/>
                </a:lnTo>
                <a:lnTo>
                  <a:pt x="2414882" y="1896085"/>
                </a:lnTo>
                <a:lnTo>
                  <a:pt x="2391171" y="1933379"/>
                </a:lnTo>
                <a:lnTo>
                  <a:pt x="2360065" y="1964484"/>
                </a:lnTo>
                <a:lnTo>
                  <a:pt x="2322771" y="1988194"/>
                </a:lnTo>
                <a:lnTo>
                  <a:pt x="2280493" y="2003303"/>
                </a:lnTo>
                <a:lnTo>
                  <a:pt x="2234438" y="2008608"/>
                </a:lnTo>
                <a:lnTo>
                  <a:pt x="200860" y="2008608"/>
                </a:lnTo>
                <a:lnTo>
                  <a:pt x="154804" y="2003303"/>
                </a:lnTo>
                <a:lnTo>
                  <a:pt x="112527" y="1988194"/>
                </a:lnTo>
                <a:lnTo>
                  <a:pt x="75232" y="1964484"/>
                </a:lnTo>
                <a:lnTo>
                  <a:pt x="44126" y="1933379"/>
                </a:lnTo>
                <a:lnTo>
                  <a:pt x="20415" y="1896085"/>
                </a:lnTo>
                <a:lnTo>
                  <a:pt x="5304" y="1853806"/>
                </a:lnTo>
                <a:lnTo>
                  <a:pt x="0" y="1807748"/>
                </a:lnTo>
                <a:lnTo>
                  <a:pt x="0" y="200860"/>
                </a:lnTo>
                <a:close/>
              </a:path>
            </a:pathLst>
          </a:custGeom>
          <a:ln w="25399">
            <a:solidFill>
              <a:srgbClr val="AAC4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9144000" y="3200400"/>
            <a:ext cx="2301875" cy="1547432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0" marR="5080" indent="-114300">
              <a:lnSpc>
                <a:spcPts val="1400"/>
              </a:lnSpc>
              <a:spcBef>
                <a:spcPts val="280"/>
              </a:spcBef>
              <a:buChar char="•"/>
              <a:tabLst>
                <a:tab pos="127000" algn="l"/>
              </a:tabLst>
            </a:pPr>
            <a:r>
              <a:rPr lang="en-US" sz="1300" spc="-5" dirty="0" err="1" smtClean="0">
                <a:latin typeface="Calibri"/>
                <a:cs typeface="Calibri"/>
              </a:rPr>
              <a:t>Thse</a:t>
            </a:r>
            <a:r>
              <a:rPr lang="en-US" sz="1300" spc="-5" dirty="0" smtClean="0">
                <a:latin typeface="Calibri"/>
                <a:cs typeface="Calibri"/>
              </a:rPr>
              <a:t> second leg of our journey comprises of how we inspire excellence in others through</a:t>
            </a:r>
            <a:r>
              <a:rPr lang="en-US" sz="1300" dirty="0">
                <a:latin typeface="Calibri"/>
                <a:cs typeface="Calibri"/>
              </a:rPr>
              <a:t> </a:t>
            </a:r>
            <a:r>
              <a:rPr lang="en-US" sz="1300" dirty="0" smtClean="0">
                <a:latin typeface="Calibri"/>
                <a:cs typeface="Calibri"/>
                <a:sym typeface="Wingdings"/>
              </a:rPr>
              <a:t></a:t>
            </a:r>
          </a:p>
          <a:p>
            <a:pPr marL="127000" marR="5080" indent="-114300">
              <a:lnSpc>
                <a:spcPts val="1400"/>
              </a:lnSpc>
              <a:spcBef>
                <a:spcPts val="280"/>
              </a:spcBef>
              <a:buChar char="•"/>
              <a:tabLst>
                <a:tab pos="127000" algn="l"/>
              </a:tabLst>
            </a:pPr>
            <a:endParaRPr lang="en-US" sz="1300" spc="-5" dirty="0">
              <a:latin typeface="Calibri"/>
              <a:cs typeface="Calibri"/>
              <a:sym typeface="Wingdings"/>
            </a:endParaRPr>
          </a:p>
          <a:p>
            <a:pPr marL="127000" marR="5080" indent="-114300">
              <a:lnSpc>
                <a:spcPts val="1400"/>
              </a:lnSpc>
              <a:spcBef>
                <a:spcPts val="280"/>
              </a:spcBef>
              <a:buChar char="•"/>
              <a:tabLst>
                <a:tab pos="127000" algn="l"/>
              </a:tabLst>
            </a:pPr>
            <a:r>
              <a:rPr lang="en-US" sz="1300" spc="-5" dirty="0" smtClean="0">
                <a:latin typeface="Calibri"/>
                <a:cs typeface="Calibri"/>
                <a:sym typeface="Wingdings"/>
              </a:rPr>
              <a:t>A) UNDERSTDANDING OTHERS and B) Applying this backbone of understanding to TEAM LEADERSHIP </a:t>
            </a:r>
            <a:endParaRPr lang="en-US" sz="1300" spc="-5" dirty="0" smtClean="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829800" y="4800600"/>
            <a:ext cx="2164715" cy="861060"/>
          </a:xfrm>
          <a:custGeom>
            <a:avLst/>
            <a:gdLst/>
            <a:ahLst/>
            <a:cxnLst/>
            <a:rect l="l" t="t" r="r" b="b"/>
            <a:pathLst>
              <a:path w="2164715" h="861060">
                <a:moveTo>
                  <a:pt x="2078621" y="0"/>
                </a:moveTo>
                <a:lnTo>
                  <a:pt x="86080" y="0"/>
                </a:lnTo>
                <a:lnTo>
                  <a:pt x="52570" y="6765"/>
                </a:lnTo>
                <a:lnTo>
                  <a:pt x="25209" y="25214"/>
                </a:lnTo>
                <a:lnTo>
                  <a:pt x="6763" y="52576"/>
                </a:lnTo>
                <a:lnTo>
                  <a:pt x="0" y="86080"/>
                </a:lnTo>
                <a:lnTo>
                  <a:pt x="0" y="774750"/>
                </a:lnTo>
                <a:lnTo>
                  <a:pt x="6763" y="808260"/>
                </a:lnTo>
                <a:lnTo>
                  <a:pt x="25209" y="835621"/>
                </a:lnTo>
                <a:lnTo>
                  <a:pt x="52570" y="854067"/>
                </a:lnTo>
                <a:lnTo>
                  <a:pt x="86080" y="860831"/>
                </a:lnTo>
                <a:lnTo>
                  <a:pt x="2078621" y="860831"/>
                </a:lnTo>
                <a:lnTo>
                  <a:pt x="2112131" y="854067"/>
                </a:lnTo>
                <a:lnTo>
                  <a:pt x="2139492" y="835621"/>
                </a:lnTo>
                <a:lnTo>
                  <a:pt x="2157938" y="808260"/>
                </a:lnTo>
                <a:lnTo>
                  <a:pt x="2164702" y="774750"/>
                </a:lnTo>
                <a:lnTo>
                  <a:pt x="2164702" y="86080"/>
                </a:lnTo>
                <a:lnTo>
                  <a:pt x="2157938" y="52576"/>
                </a:lnTo>
                <a:lnTo>
                  <a:pt x="2139492" y="25214"/>
                </a:lnTo>
                <a:lnTo>
                  <a:pt x="2112131" y="6765"/>
                </a:lnTo>
                <a:lnTo>
                  <a:pt x="2078621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737280" y="2601811"/>
            <a:ext cx="2164715" cy="861060"/>
          </a:xfrm>
          <a:custGeom>
            <a:avLst/>
            <a:gdLst/>
            <a:ahLst/>
            <a:cxnLst/>
            <a:rect l="l" t="t" r="r" b="b"/>
            <a:pathLst>
              <a:path w="2164715" h="861060">
                <a:moveTo>
                  <a:pt x="0" y="86083"/>
                </a:moveTo>
                <a:lnTo>
                  <a:pt x="6764" y="52575"/>
                </a:lnTo>
                <a:lnTo>
                  <a:pt x="25212" y="25213"/>
                </a:lnTo>
                <a:lnTo>
                  <a:pt x="52575" y="6764"/>
                </a:lnTo>
                <a:lnTo>
                  <a:pt x="86083" y="0"/>
                </a:lnTo>
                <a:lnTo>
                  <a:pt x="2078628" y="0"/>
                </a:lnTo>
                <a:lnTo>
                  <a:pt x="2112134" y="6764"/>
                </a:lnTo>
                <a:lnTo>
                  <a:pt x="2139495" y="25213"/>
                </a:lnTo>
                <a:lnTo>
                  <a:pt x="2157943" y="52575"/>
                </a:lnTo>
                <a:lnTo>
                  <a:pt x="2164708" y="86083"/>
                </a:lnTo>
                <a:lnTo>
                  <a:pt x="2164708" y="774750"/>
                </a:lnTo>
                <a:lnTo>
                  <a:pt x="2157943" y="808257"/>
                </a:lnTo>
                <a:lnTo>
                  <a:pt x="2139495" y="835620"/>
                </a:lnTo>
                <a:lnTo>
                  <a:pt x="2112134" y="854068"/>
                </a:lnTo>
                <a:lnTo>
                  <a:pt x="2078628" y="860833"/>
                </a:lnTo>
                <a:lnTo>
                  <a:pt x="86083" y="860833"/>
                </a:lnTo>
                <a:lnTo>
                  <a:pt x="52575" y="854068"/>
                </a:lnTo>
                <a:lnTo>
                  <a:pt x="25212" y="835620"/>
                </a:lnTo>
                <a:lnTo>
                  <a:pt x="6764" y="808257"/>
                </a:lnTo>
                <a:lnTo>
                  <a:pt x="0" y="774750"/>
                </a:lnTo>
                <a:lnTo>
                  <a:pt x="0" y="86083"/>
                </a:lnTo>
                <a:close/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0376345" y="2862681"/>
            <a:ext cx="893444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Fruit</a:t>
            </a:r>
            <a:r>
              <a:rPr sz="19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Call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590800" y="2133600"/>
            <a:ext cx="32004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spc="-5" dirty="0" smtClean="0">
                <a:latin typeface="Calibri"/>
                <a:cs typeface="Calibri"/>
              </a:rPr>
              <a:t>WORKSHOP 1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9" name="object 19"/>
          <p:cNvSpPr txBox="1"/>
          <p:nvPr/>
        </p:nvSpPr>
        <p:spPr>
          <a:xfrm>
            <a:off x="9906000" y="4953000"/>
            <a:ext cx="1981200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900" spc="-5" dirty="0" smtClean="0">
                <a:solidFill>
                  <a:srgbClr val="FFFFFF"/>
                </a:solidFill>
                <a:latin typeface="Calibri"/>
                <a:cs typeface="Calibri"/>
              </a:rPr>
              <a:t>EXCELLENCE THROUGH OTHERS</a:t>
            </a:r>
            <a:endParaRPr sz="1900" dirty="0">
              <a:latin typeface="Calibri"/>
              <a:cs typeface="Calibri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57200" y="6400800"/>
            <a:ext cx="10896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bject 28"/>
          <p:cNvSpPr txBox="1"/>
          <p:nvPr/>
        </p:nvSpPr>
        <p:spPr>
          <a:xfrm>
            <a:off x="304800" y="6477000"/>
            <a:ext cx="674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spc="-5" dirty="0" smtClean="0">
                <a:latin typeface="Calibri"/>
                <a:cs typeface="Calibri"/>
              </a:rPr>
              <a:t>ME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3" name="object 28"/>
          <p:cNvSpPr txBox="1"/>
          <p:nvPr/>
        </p:nvSpPr>
        <p:spPr>
          <a:xfrm>
            <a:off x="10439400" y="6477000"/>
            <a:ext cx="674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spc="-5" dirty="0">
                <a:latin typeface="Calibri"/>
                <a:cs typeface="Calibri"/>
              </a:rPr>
              <a:t>W</a:t>
            </a:r>
            <a:r>
              <a:rPr lang="en-US" b="1" spc="-5" dirty="0" smtClean="0">
                <a:latin typeface="Calibri"/>
                <a:cs typeface="Calibri"/>
              </a:rPr>
              <a:t>E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4" name="object 28"/>
          <p:cNvSpPr txBox="1"/>
          <p:nvPr/>
        </p:nvSpPr>
        <p:spPr>
          <a:xfrm>
            <a:off x="8077200" y="2209800"/>
            <a:ext cx="32004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spc="-5" dirty="0" smtClean="0">
                <a:latin typeface="Calibri"/>
                <a:cs typeface="Calibri"/>
              </a:rPr>
              <a:t>WORKSHOP 2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5" name="object 15"/>
          <p:cNvSpPr txBox="1"/>
          <p:nvPr/>
        </p:nvSpPr>
        <p:spPr>
          <a:xfrm>
            <a:off x="5029200" y="3124200"/>
            <a:ext cx="2324100" cy="1547432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0" marR="5080" indent="-114300">
              <a:lnSpc>
                <a:spcPts val="1400"/>
              </a:lnSpc>
              <a:spcBef>
                <a:spcPts val="280"/>
              </a:spcBef>
              <a:buChar char="•"/>
              <a:tabLst>
                <a:tab pos="127000" algn="l"/>
              </a:tabLst>
            </a:pPr>
            <a:r>
              <a:rPr lang="en-US" sz="1300" spc="-5" dirty="0" smtClean="0">
                <a:latin typeface="Calibri"/>
                <a:cs typeface="Calibri"/>
              </a:rPr>
              <a:t>By day 2 of the first workshop the focus will shift from the self towards how to apply personal patterns of resilience &amp; adaptability to the larger picture</a:t>
            </a:r>
          </a:p>
          <a:p>
            <a:pPr marL="12700" marR="5080">
              <a:lnSpc>
                <a:spcPts val="1400"/>
              </a:lnSpc>
              <a:spcBef>
                <a:spcPts val="280"/>
              </a:spcBef>
              <a:tabLst>
                <a:tab pos="127000" algn="l"/>
              </a:tabLst>
            </a:pPr>
            <a:r>
              <a:rPr lang="en-US" sz="1300" spc="-5" dirty="0" smtClean="0">
                <a:latin typeface="Calibri"/>
                <a:cs typeface="Calibri"/>
              </a:rPr>
              <a:t> </a:t>
            </a:r>
            <a:endParaRPr lang="en-US" sz="1300" spc="-5" dirty="0">
              <a:latin typeface="Calibri"/>
              <a:cs typeface="Calibri"/>
            </a:endParaRPr>
          </a:p>
          <a:p>
            <a:pPr marL="127000" marR="5080" indent="-114300">
              <a:lnSpc>
                <a:spcPts val="1400"/>
              </a:lnSpc>
              <a:spcBef>
                <a:spcPts val="280"/>
              </a:spcBef>
              <a:buChar char="•"/>
              <a:tabLst>
                <a:tab pos="127000" algn="l"/>
              </a:tabLst>
            </a:pPr>
            <a:r>
              <a:rPr lang="en-US" sz="1300" spc="-5" dirty="0" smtClean="0">
                <a:latin typeface="Calibri"/>
                <a:cs typeface="Calibri"/>
              </a:rPr>
              <a:t>This is when we will address BREADTH OF PERSPECTIVES</a:t>
            </a:r>
            <a:endParaRPr sz="13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62644" y="468505"/>
            <a:ext cx="1132911" cy="6726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56623" y="456180"/>
            <a:ext cx="789778" cy="7897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94082" y="454870"/>
            <a:ext cx="836278" cy="7212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9288" y="1141805"/>
          <a:ext cx="11884025" cy="57016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27070"/>
                <a:gridCol w="2991485"/>
                <a:gridCol w="2538095"/>
                <a:gridCol w="3127375"/>
              </a:tblGrid>
              <a:tr h="5683885">
                <a:tc>
                  <a:txBody>
                    <a:bodyPr/>
                    <a:lstStyle/>
                    <a:p>
                      <a:pPr marL="72199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500" b="1" spc="-5" dirty="0">
                          <a:solidFill>
                            <a:srgbClr val="558ED5"/>
                          </a:solidFill>
                          <a:latin typeface="Calibri"/>
                          <a:cs typeface="Calibri"/>
                        </a:rPr>
                        <a:t>Breadth of</a:t>
                      </a:r>
                      <a:r>
                        <a:rPr sz="1500" b="1" dirty="0">
                          <a:solidFill>
                            <a:srgbClr val="558ED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spc="-5" dirty="0">
                          <a:solidFill>
                            <a:srgbClr val="558ED5"/>
                          </a:solidFill>
                          <a:latin typeface="Calibri"/>
                          <a:cs typeface="Calibri"/>
                        </a:rPr>
                        <a:t>Perspective</a:t>
                      </a:r>
                      <a:endParaRPr sz="1500">
                        <a:latin typeface="Calibri"/>
                        <a:cs typeface="Calibri"/>
                      </a:endParaRPr>
                    </a:p>
                    <a:p>
                      <a:pPr marL="97155">
                        <a:lnSpc>
                          <a:spcPts val="1310"/>
                        </a:lnSpc>
                        <a:spcBef>
                          <a:spcPts val="1300"/>
                        </a:spcBef>
                      </a:pPr>
                      <a:r>
                        <a:rPr sz="1100" b="1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Positive</a:t>
                      </a:r>
                      <a:r>
                        <a:rPr sz="1100" b="1" u="sng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Indicator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262255" marR="161925" indent="-165100">
                        <a:lnSpc>
                          <a:spcPts val="1300"/>
                        </a:lnSpc>
                        <a:spcBef>
                          <a:spcPts val="50"/>
                        </a:spcBef>
                        <a:buFont typeface="Arial"/>
                        <a:buChar char="•"/>
                        <a:tabLst>
                          <a:tab pos="269240" algn="l"/>
                        </a:tabLst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Demonstrates openness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to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learn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new ideas,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skills 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concepts.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262255" indent="-165100">
                        <a:lnSpc>
                          <a:spcPts val="1260"/>
                        </a:lnSpc>
                        <a:buFont typeface="Arial"/>
                        <a:buChar char="•"/>
                        <a:tabLst>
                          <a:tab pos="269240" algn="l"/>
                        </a:tabLst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Generates alternate solutions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to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business</a:t>
                      </a:r>
                      <a:r>
                        <a:rPr sz="11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issues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262255">
                        <a:lnSpc>
                          <a:spcPts val="1310"/>
                        </a:lnSpc>
                        <a:spcBef>
                          <a:spcPts val="8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and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champions innovative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 thinking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262255" marR="476884" indent="-165100">
                        <a:lnSpc>
                          <a:spcPts val="1300"/>
                        </a:lnSpc>
                        <a:spcBef>
                          <a:spcPts val="50"/>
                        </a:spcBef>
                        <a:buFont typeface="Arial"/>
                        <a:buChar char="•"/>
                        <a:tabLst>
                          <a:tab pos="269240" algn="l"/>
                        </a:tabLst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Does not hesitate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to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question status-quo or  traditional approaches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262255" marR="163830" indent="-165100">
                        <a:lnSpc>
                          <a:spcPts val="1300"/>
                        </a:lnSpc>
                        <a:buFont typeface="Arial"/>
                        <a:buChar char="•"/>
                        <a:tabLst>
                          <a:tab pos="269240" algn="l"/>
                        </a:tabLst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Appreciates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and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leverages diverse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ideas,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cultures 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thinking.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262255" indent="-165100">
                        <a:lnSpc>
                          <a:spcPts val="1260"/>
                        </a:lnSpc>
                        <a:buFont typeface="Arial"/>
                        <a:buChar char="•"/>
                        <a:tabLst>
                          <a:tab pos="269240" algn="l"/>
                        </a:tabLst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Demonstrates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sound understanding of</a:t>
                      </a:r>
                      <a:r>
                        <a:rPr sz="11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different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262255" marR="313055">
                        <a:lnSpc>
                          <a:spcPts val="1300"/>
                        </a:lnSpc>
                        <a:spcBef>
                          <a:spcPts val="14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business drivers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and their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impact on own role/  team/function.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262255" marR="161290" indent="-165100">
                        <a:lnSpc>
                          <a:spcPts val="1300"/>
                        </a:lnSpc>
                        <a:buFont typeface="Arial"/>
                        <a:buChar char="•"/>
                        <a:tabLst>
                          <a:tab pos="269240" algn="l"/>
                        </a:tabLst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Is quick to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spot trends, underlying patterns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in 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issues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and identify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inter-dependencies across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the 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organization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97155">
                        <a:lnSpc>
                          <a:spcPts val="1310"/>
                        </a:lnSpc>
                      </a:pPr>
                      <a:r>
                        <a:rPr sz="1100" b="1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Behaviors Across Proﬁciency</a:t>
                      </a:r>
                      <a:r>
                        <a:rPr sz="1100" b="1" u="sng" spc="5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Levels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325755" marR="260350" indent="-228600">
                        <a:lnSpc>
                          <a:spcPts val="1300"/>
                        </a:lnSpc>
                        <a:spcBef>
                          <a:spcPts val="50"/>
                        </a:spcBef>
                        <a:buAutoNum type="arabicPeriod"/>
                        <a:tabLst>
                          <a:tab pos="326390" algn="l"/>
                        </a:tabLst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Encourages teams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to think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differently,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identify 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alternate solutions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and to change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inefficient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325755">
                        <a:lnSpc>
                          <a:spcPts val="1310"/>
                        </a:lnSpc>
                        <a:spcBef>
                          <a:spcPts val="4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work practices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325755" marR="100965" indent="-228600">
                        <a:lnSpc>
                          <a:spcPts val="1300"/>
                        </a:lnSpc>
                        <a:spcBef>
                          <a:spcPts val="50"/>
                        </a:spcBef>
                        <a:buAutoNum type="arabicPeriod" startAt="2"/>
                        <a:tabLst>
                          <a:tab pos="326390" algn="l"/>
                        </a:tabLst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Questions current processes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and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existing  approaches when generating solutions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to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resolve  business issues.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325755" indent="-228600">
                        <a:lnSpc>
                          <a:spcPts val="1260"/>
                        </a:lnSpc>
                        <a:buAutoNum type="arabicPeriod" startAt="2"/>
                        <a:tabLst>
                          <a:tab pos="326390" algn="l"/>
                        </a:tabLst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Demonstrates sensitivity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to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diverse</a:t>
                      </a:r>
                      <a:r>
                        <a:rPr sz="11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cultures,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325755">
                        <a:lnSpc>
                          <a:spcPts val="1310"/>
                        </a:lnSpc>
                        <a:spcBef>
                          <a:spcPts val="8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mindsets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and ideas as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well.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325755" marR="175895" indent="-228600" algn="just">
                        <a:lnSpc>
                          <a:spcPts val="1300"/>
                        </a:lnSpc>
                        <a:spcBef>
                          <a:spcPts val="50"/>
                        </a:spcBef>
                        <a:buAutoNum type="arabicPeriod" startAt="4"/>
                        <a:tabLst>
                          <a:tab pos="326390" algn="l"/>
                        </a:tabLst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Demonstrates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understanding of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business  environment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and its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impact on own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and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team's  contributions.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325755" indent="-228600">
                        <a:lnSpc>
                          <a:spcPts val="1260"/>
                        </a:lnSpc>
                        <a:buAutoNum type="arabicPeriod" startAt="4"/>
                        <a:tabLst>
                          <a:tab pos="326390" algn="l"/>
                        </a:tabLst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Recognizes inter-linkages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in data,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conducts</a:t>
                      </a:r>
                      <a:r>
                        <a:rPr sz="11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root-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325755" marR="649605">
                        <a:lnSpc>
                          <a:spcPts val="1300"/>
                        </a:lnSpc>
                        <a:spcBef>
                          <a:spcPts val="14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cause analysis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to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establish patterns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and  anticipate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future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issues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8064A2"/>
                      </a:solidFill>
                      <a:prstDash val="solid"/>
                    </a:lnL>
                    <a:lnR w="19050">
                      <a:solidFill>
                        <a:srgbClr val="8064A2"/>
                      </a:solidFill>
                      <a:prstDash val="solid"/>
                    </a:lnR>
                    <a:lnT w="19050">
                      <a:solidFill>
                        <a:srgbClr val="8064A2"/>
                      </a:solidFill>
                      <a:prstDash val="solid"/>
                    </a:lnT>
                    <a:lnB w="19050">
                      <a:solidFill>
                        <a:srgbClr val="8064A2"/>
                      </a:solidFill>
                      <a:prstDash val="solid"/>
                    </a:lnB>
                    <a:solidFill>
                      <a:srgbClr val="F1EEF3"/>
                    </a:solidFill>
                  </a:tcPr>
                </a:tc>
                <a:tc>
                  <a:txBody>
                    <a:bodyPr/>
                    <a:lstStyle/>
                    <a:p>
                      <a:pPr marL="62865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500" b="1" spc="-5" dirty="0">
                          <a:solidFill>
                            <a:srgbClr val="558ED5"/>
                          </a:solidFill>
                          <a:latin typeface="Calibri"/>
                          <a:cs typeface="Calibri"/>
                        </a:rPr>
                        <a:t>Understanding</a:t>
                      </a:r>
                      <a:r>
                        <a:rPr sz="1500" b="1" spc="-15" dirty="0">
                          <a:solidFill>
                            <a:srgbClr val="558ED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dirty="0">
                          <a:solidFill>
                            <a:srgbClr val="558ED5"/>
                          </a:solidFill>
                          <a:latin typeface="Calibri"/>
                          <a:cs typeface="Calibri"/>
                        </a:rPr>
                        <a:t>Others</a:t>
                      </a:r>
                      <a:endParaRPr sz="1500">
                        <a:latin typeface="Calibri"/>
                        <a:cs typeface="Calibri"/>
                      </a:endParaRPr>
                    </a:p>
                    <a:p>
                      <a:pPr marL="97790">
                        <a:lnSpc>
                          <a:spcPts val="1310"/>
                        </a:lnSpc>
                        <a:spcBef>
                          <a:spcPts val="1300"/>
                        </a:spcBef>
                      </a:pPr>
                      <a:r>
                        <a:rPr sz="1100" b="1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Positive</a:t>
                      </a:r>
                      <a:r>
                        <a:rPr sz="1100" b="1" u="sng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Indicator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262890" marR="347980" indent="-165100">
                        <a:lnSpc>
                          <a:spcPts val="1300"/>
                        </a:lnSpc>
                        <a:spcBef>
                          <a:spcPts val="50"/>
                        </a:spcBef>
                        <a:buFont typeface="Arial"/>
                        <a:buChar char="•"/>
                        <a:tabLst>
                          <a:tab pos="269875" algn="l"/>
                        </a:tabLst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Understands impact of own interpersonal  style on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others.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262890" indent="-165100">
                        <a:lnSpc>
                          <a:spcPts val="1260"/>
                        </a:lnSpc>
                        <a:buFont typeface="Arial"/>
                        <a:buChar char="•"/>
                        <a:tabLst>
                          <a:tab pos="269875" algn="l"/>
                        </a:tabLst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Demonstrates sensitivity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100" spc="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challenges,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262890">
                        <a:lnSpc>
                          <a:spcPts val="1310"/>
                        </a:lnSpc>
                        <a:spcBef>
                          <a:spcPts val="8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motives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and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objectives of</a:t>
                      </a:r>
                      <a:r>
                        <a:rPr sz="1100" spc="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others.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262890" marR="106680" indent="-165100">
                        <a:lnSpc>
                          <a:spcPts val="1300"/>
                        </a:lnSpc>
                        <a:spcBef>
                          <a:spcPts val="50"/>
                        </a:spcBef>
                        <a:buFont typeface="Arial"/>
                        <a:buChar char="•"/>
                        <a:tabLst>
                          <a:tab pos="269875" algn="l"/>
                        </a:tabLst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Builds strong relationships across internal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and 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external stakeholder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groups.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262890" marR="73660" indent="-165100">
                        <a:lnSpc>
                          <a:spcPts val="1300"/>
                        </a:lnSpc>
                        <a:buFont typeface="Arial"/>
                        <a:buChar char="•"/>
                        <a:tabLst>
                          <a:tab pos="269875" algn="l"/>
                        </a:tabLst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Integrates views of others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to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create collective/  win-win solutions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and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foster</a:t>
                      </a:r>
                      <a:r>
                        <a:rPr sz="11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collaboration.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262890" indent="-165100">
                        <a:lnSpc>
                          <a:spcPts val="1260"/>
                        </a:lnSpc>
                        <a:buFont typeface="Arial"/>
                        <a:buChar char="•"/>
                        <a:tabLst>
                          <a:tab pos="269875" algn="l"/>
                        </a:tabLst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Demonstrates credibility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and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tact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100" spc="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handling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26289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interpersonal conflicts.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97790">
                        <a:lnSpc>
                          <a:spcPts val="1310"/>
                        </a:lnSpc>
                      </a:pPr>
                      <a:r>
                        <a:rPr sz="1100" b="1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Behaviors Across Proﬁciency</a:t>
                      </a:r>
                      <a:r>
                        <a:rPr sz="1100" b="1" u="sng" spc="5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Levels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326390" marR="365760" indent="-228600">
                        <a:lnSpc>
                          <a:spcPts val="1300"/>
                        </a:lnSpc>
                        <a:spcBef>
                          <a:spcPts val="50"/>
                        </a:spcBef>
                        <a:buAutoNum type="arabicPeriod"/>
                        <a:tabLst>
                          <a:tab pos="327025" algn="l"/>
                        </a:tabLst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Tailors own interpersonal style when  interacting with stakeholders within</a:t>
                      </a:r>
                      <a:r>
                        <a:rPr sz="11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and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326390">
                        <a:lnSpc>
                          <a:spcPts val="1310"/>
                        </a:lnSpc>
                        <a:spcBef>
                          <a:spcPts val="4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outside of own</a:t>
                      </a:r>
                      <a:r>
                        <a:rPr sz="1100" spc="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team/function.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326390" marR="224790" indent="-228600">
                        <a:lnSpc>
                          <a:spcPts val="1300"/>
                        </a:lnSpc>
                        <a:spcBef>
                          <a:spcPts val="50"/>
                        </a:spcBef>
                        <a:buAutoNum type="arabicPeriod" startAt="2"/>
                        <a:tabLst>
                          <a:tab pos="327025" algn="l"/>
                        </a:tabLst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Demonstrates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sound appreciation of  challenges, perspectives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and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motives of  different stakeholders when engaging</a:t>
                      </a:r>
                      <a:r>
                        <a:rPr sz="110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with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326390">
                        <a:lnSpc>
                          <a:spcPts val="1310"/>
                        </a:lnSpc>
                        <a:spcBef>
                          <a:spcPts val="4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them.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326390" marR="414655" indent="-228600">
                        <a:lnSpc>
                          <a:spcPts val="1300"/>
                        </a:lnSpc>
                        <a:spcBef>
                          <a:spcPts val="50"/>
                        </a:spcBef>
                        <a:buAutoNum type="arabicPeriod" startAt="3"/>
                        <a:tabLst>
                          <a:tab pos="327025" algn="l"/>
                        </a:tabLst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Relates well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to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people across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levels and  builds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fruitful relationships with  stakeholders.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326390" indent="-228600">
                        <a:lnSpc>
                          <a:spcPts val="1260"/>
                        </a:lnSpc>
                        <a:buAutoNum type="arabicPeriod" startAt="3"/>
                        <a:tabLst>
                          <a:tab pos="327025" algn="l"/>
                        </a:tabLst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Drives collaboration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and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win-win</a:t>
                      </a:r>
                      <a:r>
                        <a:rPr sz="11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solutions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326390">
                        <a:lnSpc>
                          <a:spcPts val="1310"/>
                        </a:lnSpc>
                        <a:spcBef>
                          <a:spcPts val="8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within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and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outside own</a:t>
                      </a:r>
                      <a:r>
                        <a:rPr sz="1100" spc="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teams.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326390" marR="139700" indent="-228600">
                        <a:lnSpc>
                          <a:spcPts val="1300"/>
                        </a:lnSpc>
                        <a:spcBef>
                          <a:spcPts val="50"/>
                        </a:spcBef>
                        <a:buAutoNum type="arabicPeriod" startAt="5"/>
                        <a:tabLst>
                          <a:tab pos="327025" algn="l"/>
                        </a:tabLst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Works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to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diffuse conflicting environments  amongst teams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by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demonstrating resilience,  tact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and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understanding of behavioral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needs 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of others.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8064A2"/>
                      </a:solidFill>
                      <a:prstDash val="solid"/>
                    </a:lnL>
                    <a:lnR w="19050">
                      <a:solidFill>
                        <a:srgbClr val="8064A2"/>
                      </a:solidFill>
                      <a:prstDash val="solid"/>
                    </a:lnR>
                    <a:lnT w="19050">
                      <a:solidFill>
                        <a:srgbClr val="8064A2"/>
                      </a:solidFill>
                      <a:prstDash val="solid"/>
                    </a:lnT>
                    <a:lnB w="19050">
                      <a:solidFill>
                        <a:srgbClr val="8064A2"/>
                      </a:solidFill>
                      <a:prstDash val="solid"/>
                    </a:lnB>
                    <a:solidFill>
                      <a:srgbClr val="F1EEF3"/>
                    </a:solidFill>
                  </a:tcPr>
                </a:tc>
                <a:tc>
                  <a:txBody>
                    <a:bodyPr/>
                    <a:lstStyle/>
                    <a:p>
                      <a:pPr marL="79121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500" b="1" spc="-5" dirty="0">
                          <a:solidFill>
                            <a:srgbClr val="558ED5"/>
                          </a:solidFill>
                          <a:latin typeface="Calibri"/>
                          <a:cs typeface="Calibri"/>
                        </a:rPr>
                        <a:t>Adaptability</a:t>
                      </a:r>
                      <a:endParaRPr sz="1500">
                        <a:latin typeface="Calibri"/>
                        <a:cs typeface="Calibri"/>
                      </a:endParaRPr>
                    </a:p>
                    <a:p>
                      <a:pPr marL="97155">
                        <a:lnSpc>
                          <a:spcPts val="1310"/>
                        </a:lnSpc>
                        <a:spcBef>
                          <a:spcPts val="1300"/>
                        </a:spcBef>
                      </a:pPr>
                      <a:r>
                        <a:rPr sz="1100" b="1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Positive</a:t>
                      </a:r>
                      <a:r>
                        <a:rPr sz="1100" b="1" u="sng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Indicator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262255" marR="255270" indent="-165100">
                        <a:lnSpc>
                          <a:spcPts val="1300"/>
                        </a:lnSpc>
                        <a:spcBef>
                          <a:spcPts val="50"/>
                        </a:spcBef>
                        <a:buFont typeface="Arial"/>
                        <a:buChar char="•"/>
                        <a:tabLst>
                          <a:tab pos="269240" algn="l"/>
                        </a:tabLst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Demonstrates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positive outlook  towards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new ideas and flexibility</a:t>
                      </a:r>
                      <a:r>
                        <a:rPr sz="11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to  adapt to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changes.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262255" marR="106045" indent="-165100">
                        <a:lnSpc>
                          <a:spcPts val="1300"/>
                        </a:lnSpc>
                        <a:spcBef>
                          <a:spcPts val="100"/>
                        </a:spcBef>
                        <a:buFont typeface="Arial"/>
                        <a:buChar char="•"/>
                        <a:tabLst>
                          <a:tab pos="269240" algn="l"/>
                        </a:tabLst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Anticipates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changing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demands of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the 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environment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to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modify own approach  accordingly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.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262255" marR="179070" indent="-165100">
                        <a:lnSpc>
                          <a:spcPts val="1300"/>
                        </a:lnSpc>
                        <a:buFont typeface="Arial"/>
                        <a:buChar char="•"/>
                        <a:tabLst>
                          <a:tab pos="269240" algn="l"/>
                        </a:tabLst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Navigates ambiguous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and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uncertain  environments making positive use of 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opportunities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it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presents.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97155">
                        <a:lnSpc>
                          <a:spcPts val="1310"/>
                        </a:lnSpc>
                      </a:pPr>
                      <a:r>
                        <a:rPr sz="1100" b="1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Behaviors Across Proﬁciency</a:t>
                      </a:r>
                      <a:r>
                        <a:rPr sz="1100" b="1" u="sng" spc="5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Levels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325755" marR="76200" indent="-228600">
                        <a:lnSpc>
                          <a:spcPts val="1300"/>
                        </a:lnSpc>
                        <a:spcBef>
                          <a:spcPts val="50"/>
                        </a:spcBef>
                        <a:buAutoNum type="arabicPeriod"/>
                        <a:tabLst>
                          <a:tab pos="326390" algn="l"/>
                        </a:tabLst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Encourages teams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to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adopt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positive  outlook towards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changing 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environments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identifies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325755">
                        <a:lnSpc>
                          <a:spcPts val="1310"/>
                        </a:lnSpc>
                        <a:spcBef>
                          <a:spcPts val="4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opportunities for</a:t>
                      </a:r>
                      <a:r>
                        <a:rPr sz="1100" spc="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improvement.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325755" marR="139700" indent="-228600">
                        <a:lnSpc>
                          <a:spcPts val="1300"/>
                        </a:lnSpc>
                        <a:spcBef>
                          <a:spcPts val="50"/>
                        </a:spcBef>
                        <a:buAutoNum type="arabicPeriod" startAt="2"/>
                        <a:tabLst>
                          <a:tab pos="326390" algn="l"/>
                        </a:tabLst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Enables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teams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to anticipate</a:t>
                      </a:r>
                      <a:r>
                        <a:rPr sz="1100" spc="-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changes  in the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environment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and builds  flexible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teams.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325755" marR="208915" indent="-228600">
                        <a:lnSpc>
                          <a:spcPts val="1300"/>
                        </a:lnSpc>
                        <a:spcBef>
                          <a:spcPts val="100"/>
                        </a:spcBef>
                        <a:buAutoNum type="arabicPeriod" startAt="2"/>
                        <a:tabLst>
                          <a:tab pos="326390" algn="l"/>
                        </a:tabLst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Is able to anticipate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possible</a:t>
                      </a:r>
                      <a:r>
                        <a:rPr sz="11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future  course of action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aligned to the  changing needs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of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customer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8064A2"/>
                      </a:solidFill>
                      <a:prstDash val="solid"/>
                    </a:lnL>
                    <a:lnR w="19050">
                      <a:solidFill>
                        <a:srgbClr val="8064A2"/>
                      </a:solidFill>
                      <a:prstDash val="solid"/>
                    </a:lnR>
                    <a:lnT w="19050">
                      <a:solidFill>
                        <a:srgbClr val="8064A2"/>
                      </a:solidFill>
                      <a:prstDash val="solid"/>
                    </a:lnT>
                    <a:lnB w="19050">
                      <a:solidFill>
                        <a:srgbClr val="8064A2"/>
                      </a:solidFill>
                      <a:prstDash val="solid"/>
                    </a:lnB>
                    <a:solidFill>
                      <a:srgbClr val="F1EEF3"/>
                    </a:solidFill>
                  </a:tcPr>
                </a:tc>
                <a:tc>
                  <a:txBody>
                    <a:bodyPr/>
                    <a:lstStyle/>
                    <a:p>
                      <a:pPr marL="89916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500" b="1" spc="-5" dirty="0">
                          <a:solidFill>
                            <a:srgbClr val="558ED5"/>
                          </a:solidFill>
                          <a:latin typeface="Calibri"/>
                          <a:cs typeface="Calibri"/>
                        </a:rPr>
                        <a:t>Team</a:t>
                      </a:r>
                      <a:r>
                        <a:rPr sz="1500" b="1" spc="-10" dirty="0">
                          <a:solidFill>
                            <a:srgbClr val="558ED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spc="-5" dirty="0">
                          <a:solidFill>
                            <a:srgbClr val="558ED5"/>
                          </a:solidFill>
                          <a:latin typeface="Calibri"/>
                          <a:cs typeface="Calibri"/>
                        </a:rPr>
                        <a:t>Leadership</a:t>
                      </a:r>
                      <a:endParaRPr sz="1500">
                        <a:latin typeface="Calibri"/>
                        <a:cs typeface="Calibri"/>
                      </a:endParaRPr>
                    </a:p>
                    <a:p>
                      <a:pPr marL="97790">
                        <a:lnSpc>
                          <a:spcPts val="1310"/>
                        </a:lnSpc>
                        <a:spcBef>
                          <a:spcPts val="1300"/>
                        </a:spcBef>
                      </a:pPr>
                      <a:r>
                        <a:rPr sz="1100" b="1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Positive</a:t>
                      </a:r>
                      <a:r>
                        <a:rPr sz="1100" b="1" u="sng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Indicator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262890" marR="182880" indent="-165100">
                        <a:lnSpc>
                          <a:spcPts val="1300"/>
                        </a:lnSpc>
                        <a:spcBef>
                          <a:spcPts val="50"/>
                        </a:spcBef>
                        <a:buFont typeface="Arial"/>
                        <a:buChar char="•"/>
                        <a:tabLst>
                          <a:tab pos="269875" algn="l"/>
                        </a:tabLst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Provides necessary support,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guidance to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teams 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to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navigate roadblocks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and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focus on  organizational goals.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262890" marR="185420" indent="-165100">
                        <a:lnSpc>
                          <a:spcPts val="1300"/>
                        </a:lnSpc>
                        <a:spcBef>
                          <a:spcPts val="100"/>
                        </a:spcBef>
                        <a:buFont typeface="Arial"/>
                        <a:buChar char="•"/>
                        <a:tabLst>
                          <a:tab pos="269875" algn="l"/>
                        </a:tabLst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Understands strengths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and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underlying learning 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needs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of team members.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262890" marR="399415" indent="-165100" algn="just">
                        <a:lnSpc>
                          <a:spcPts val="1300"/>
                        </a:lnSpc>
                        <a:buFont typeface="Arial"/>
                        <a:buChar char="•"/>
                        <a:tabLst>
                          <a:tab pos="269875" algn="l"/>
                        </a:tabLst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Encourages dialogue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to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ensure surfacing of  issues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in an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open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and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constructive manner.  Receptive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to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team dynamics.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262890" indent="-165100">
                        <a:lnSpc>
                          <a:spcPts val="1260"/>
                        </a:lnSpc>
                        <a:buFont typeface="Arial"/>
                        <a:buChar char="•"/>
                        <a:tabLst>
                          <a:tab pos="269875" algn="l"/>
                        </a:tabLst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Motivates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and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empowers teams with</a:t>
                      </a:r>
                      <a:r>
                        <a:rPr sz="11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necessary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262890">
                        <a:lnSpc>
                          <a:spcPts val="1310"/>
                        </a:lnSpc>
                        <a:spcBef>
                          <a:spcPts val="8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authority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to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take decisions.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262890" marR="117475" indent="-165100">
                        <a:lnSpc>
                          <a:spcPts val="1300"/>
                        </a:lnSpc>
                        <a:spcBef>
                          <a:spcPts val="50"/>
                        </a:spcBef>
                        <a:buFont typeface="Arial"/>
                        <a:buChar char="•"/>
                        <a:tabLst>
                          <a:tab pos="269875" algn="l"/>
                        </a:tabLst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Recognizes contributions of others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and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provides  development opportunities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97790">
                        <a:lnSpc>
                          <a:spcPts val="1250"/>
                        </a:lnSpc>
                      </a:pPr>
                      <a:r>
                        <a:rPr sz="1100" b="1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Behaviors Across Proﬁciency</a:t>
                      </a:r>
                      <a:r>
                        <a:rPr sz="1100" b="1" u="sng" spc="5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Levels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326390" indent="-228600">
                        <a:lnSpc>
                          <a:spcPts val="1310"/>
                        </a:lnSpc>
                        <a:buAutoNum type="arabicPeriod"/>
                        <a:tabLst>
                          <a:tab pos="327025" algn="l"/>
                        </a:tabLst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Understands concerns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and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roadblocks faced</a:t>
                      </a:r>
                      <a:r>
                        <a:rPr sz="11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by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326390" marR="380365">
                        <a:lnSpc>
                          <a:spcPts val="1300"/>
                        </a:lnSpc>
                        <a:spcBef>
                          <a:spcPts val="14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own team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in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achieving deliverables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and 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provides necessary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guidance and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support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.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326390" marR="188595" indent="-228600">
                        <a:lnSpc>
                          <a:spcPts val="1300"/>
                        </a:lnSpc>
                        <a:buAutoNum type="arabicPeriod" startAt="2"/>
                        <a:tabLst>
                          <a:tab pos="327025" algn="l"/>
                        </a:tabLst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Understands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strengths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and gaps in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skill 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levels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of team members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to effectively</a:t>
                      </a:r>
                      <a:r>
                        <a:rPr sz="11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identify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326390">
                        <a:lnSpc>
                          <a:spcPts val="1310"/>
                        </a:lnSpc>
                        <a:spcBef>
                          <a:spcPts val="4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learning needs.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326390" marR="251460" indent="-228600">
                        <a:lnSpc>
                          <a:spcPts val="1300"/>
                        </a:lnSpc>
                        <a:spcBef>
                          <a:spcPts val="50"/>
                        </a:spcBef>
                        <a:buAutoNum type="arabicPeriod" startAt="3"/>
                        <a:tabLst>
                          <a:tab pos="327025" algn="l"/>
                        </a:tabLst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Creates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open environment amongst team  members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and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encourages transparency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in 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sharing issues.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326390" indent="-228600">
                        <a:lnSpc>
                          <a:spcPts val="1260"/>
                        </a:lnSpc>
                        <a:buAutoNum type="arabicPeriod" startAt="3"/>
                        <a:tabLst>
                          <a:tab pos="327025" algn="l"/>
                        </a:tabLst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Invests trust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in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team members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1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allocates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326390" marR="174625">
                        <a:lnSpc>
                          <a:spcPts val="1300"/>
                        </a:lnSpc>
                        <a:spcBef>
                          <a:spcPts val="14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accountability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and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autonomy for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them to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take  decisions.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326390" marR="187960" indent="-228600">
                        <a:lnSpc>
                          <a:spcPts val="1300"/>
                        </a:lnSpc>
                        <a:buAutoNum type="arabicPeriod" startAt="5"/>
                        <a:tabLst>
                          <a:tab pos="327025" algn="l"/>
                        </a:tabLst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Proactively recognizes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high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performance  behaviors, outcomes amongst team members 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and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institutes relevant development</a:t>
                      </a:r>
                      <a:r>
                        <a:rPr sz="110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support.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R="50927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dirty="0">
                          <a:solidFill>
                            <a:srgbClr val="898989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8064A2"/>
                      </a:solidFill>
                      <a:prstDash val="solid"/>
                    </a:lnL>
                    <a:lnR w="19050">
                      <a:solidFill>
                        <a:srgbClr val="8064A2"/>
                      </a:solidFill>
                      <a:prstDash val="solid"/>
                    </a:lnR>
                    <a:lnT w="19050">
                      <a:solidFill>
                        <a:srgbClr val="8064A2"/>
                      </a:solidFill>
                      <a:prstDash val="solid"/>
                    </a:lnT>
                    <a:lnB w="19050">
                      <a:solidFill>
                        <a:srgbClr val="8064A2"/>
                      </a:solidFill>
                      <a:prstDash val="solid"/>
                    </a:lnB>
                    <a:solidFill>
                      <a:srgbClr val="F1EEF3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0" y="443852"/>
            <a:ext cx="12190615" cy="840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51065" y="443852"/>
            <a:ext cx="9680168" cy="673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8"/>
            <a:ext cx="12192000" cy="443865"/>
          </a:xfrm>
          <a:custGeom>
            <a:avLst/>
            <a:gdLst/>
            <a:ahLst/>
            <a:cxnLst/>
            <a:rect l="l" t="t" r="r" b="b"/>
            <a:pathLst>
              <a:path w="12192000" h="443865">
                <a:moveTo>
                  <a:pt x="0" y="443843"/>
                </a:moveTo>
                <a:lnTo>
                  <a:pt x="12192000" y="443843"/>
                </a:lnTo>
                <a:lnTo>
                  <a:pt x="12192000" y="0"/>
                </a:lnTo>
                <a:lnTo>
                  <a:pt x="0" y="0"/>
                </a:lnTo>
                <a:lnTo>
                  <a:pt x="0" y="443843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2192000" cy="443865"/>
          </a:xfrm>
          <a:custGeom>
            <a:avLst/>
            <a:gdLst/>
            <a:ahLst/>
            <a:cxnLst/>
            <a:rect l="l" t="t" r="r" b="b"/>
            <a:pathLst>
              <a:path w="12192000" h="443865">
                <a:moveTo>
                  <a:pt x="0" y="0"/>
                </a:moveTo>
                <a:lnTo>
                  <a:pt x="12191991" y="0"/>
                </a:lnTo>
                <a:lnTo>
                  <a:pt x="12191991" y="443843"/>
                </a:lnTo>
                <a:lnTo>
                  <a:pt x="0" y="443843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380572" y="26339"/>
            <a:ext cx="95053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 smtClean="0"/>
              <a:t> </a:t>
            </a:r>
            <a:r>
              <a:rPr sz="2400" spc="-5" dirty="0"/>
              <a:t>Learning Objectives </a:t>
            </a:r>
            <a:r>
              <a:rPr sz="2400" dirty="0"/>
              <a:t>| </a:t>
            </a:r>
            <a:r>
              <a:rPr sz="2400" spc="-5" dirty="0"/>
              <a:t>Through attending </a:t>
            </a:r>
            <a:r>
              <a:rPr sz="2400" dirty="0"/>
              <a:t>this event, </a:t>
            </a:r>
            <a:r>
              <a:rPr sz="2400" spc="-5" dirty="0"/>
              <a:t>participants</a:t>
            </a:r>
            <a:r>
              <a:rPr sz="2400" spc="140" dirty="0"/>
              <a:t> </a:t>
            </a:r>
            <a:r>
              <a:rPr sz="2400" spc="-5" dirty="0"/>
              <a:t>will:</a:t>
            </a:r>
            <a:endParaRPr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28857" y="6434773"/>
            <a:ext cx="1803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99461" y="2178240"/>
            <a:ext cx="7458075" cy="1906905"/>
          </a:xfrm>
          <a:custGeom>
            <a:avLst/>
            <a:gdLst/>
            <a:ahLst/>
            <a:cxnLst/>
            <a:rect l="l" t="t" r="r" b="b"/>
            <a:pathLst>
              <a:path w="7458075" h="1906904">
                <a:moveTo>
                  <a:pt x="7140244" y="0"/>
                </a:moveTo>
                <a:lnTo>
                  <a:pt x="317817" y="0"/>
                </a:lnTo>
                <a:lnTo>
                  <a:pt x="270852" y="3446"/>
                </a:lnTo>
                <a:lnTo>
                  <a:pt x="226027" y="13457"/>
                </a:lnTo>
                <a:lnTo>
                  <a:pt x="183833" y="29540"/>
                </a:lnTo>
                <a:lnTo>
                  <a:pt x="144762" y="51205"/>
                </a:lnTo>
                <a:lnTo>
                  <a:pt x="109305" y="77960"/>
                </a:lnTo>
                <a:lnTo>
                  <a:pt x="77954" y="109312"/>
                </a:lnTo>
                <a:lnTo>
                  <a:pt x="51202" y="144771"/>
                </a:lnTo>
                <a:lnTo>
                  <a:pt x="29538" y="183843"/>
                </a:lnTo>
                <a:lnTo>
                  <a:pt x="13456" y="226038"/>
                </a:lnTo>
                <a:lnTo>
                  <a:pt x="3445" y="270864"/>
                </a:lnTo>
                <a:lnTo>
                  <a:pt x="0" y="317830"/>
                </a:lnTo>
                <a:lnTo>
                  <a:pt x="0" y="1589087"/>
                </a:lnTo>
                <a:lnTo>
                  <a:pt x="3445" y="1636052"/>
                </a:lnTo>
                <a:lnTo>
                  <a:pt x="13456" y="1680877"/>
                </a:lnTo>
                <a:lnTo>
                  <a:pt x="29538" y="1723071"/>
                </a:lnTo>
                <a:lnTo>
                  <a:pt x="51202" y="1762142"/>
                </a:lnTo>
                <a:lnTo>
                  <a:pt x="77954" y="1797599"/>
                </a:lnTo>
                <a:lnTo>
                  <a:pt x="109305" y="1828950"/>
                </a:lnTo>
                <a:lnTo>
                  <a:pt x="144762" y="1855702"/>
                </a:lnTo>
                <a:lnTo>
                  <a:pt x="183833" y="1877366"/>
                </a:lnTo>
                <a:lnTo>
                  <a:pt x="226027" y="1893448"/>
                </a:lnTo>
                <a:lnTo>
                  <a:pt x="270852" y="1903459"/>
                </a:lnTo>
                <a:lnTo>
                  <a:pt x="317817" y="1906905"/>
                </a:lnTo>
                <a:lnTo>
                  <a:pt x="7140244" y="1906905"/>
                </a:lnTo>
                <a:lnTo>
                  <a:pt x="7187210" y="1903459"/>
                </a:lnTo>
                <a:lnTo>
                  <a:pt x="7232036" y="1893448"/>
                </a:lnTo>
                <a:lnTo>
                  <a:pt x="7274231" y="1877366"/>
                </a:lnTo>
                <a:lnTo>
                  <a:pt x="7313303" y="1855702"/>
                </a:lnTo>
                <a:lnTo>
                  <a:pt x="7348762" y="1828950"/>
                </a:lnTo>
                <a:lnTo>
                  <a:pt x="7380114" y="1797599"/>
                </a:lnTo>
                <a:lnTo>
                  <a:pt x="7406869" y="1762142"/>
                </a:lnTo>
                <a:lnTo>
                  <a:pt x="7428534" y="1723071"/>
                </a:lnTo>
                <a:lnTo>
                  <a:pt x="7444617" y="1680877"/>
                </a:lnTo>
                <a:lnTo>
                  <a:pt x="7454628" y="1636052"/>
                </a:lnTo>
                <a:lnTo>
                  <a:pt x="7458075" y="1589087"/>
                </a:lnTo>
                <a:lnTo>
                  <a:pt x="7458075" y="317830"/>
                </a:lnTo>
                <a:lnTo>
                  <a:pt x="7454628" y="270864"/>
                </a:lnTo>
                <a:lnTo>
                  <a:pt x="7444617" y="226038"/>
                </a:lnTo>
                <a:lnTo>
                  <a:pt x="7428534" y="183843"/>
                </a:lnTo>
                <a:lnTo>
                  <a:pt x="7406869" y="144771"/>
                </a:lnTo>
                <a:lnTo>
                  <a:pt x="7380114" y="109312"/>
                </a:lnTo>
                <a:lnTo>
                  <a:pt x="7348762" y="77960"/>
                </a:lnTo>
                <a:lnTo>
                  <a:pt x="7313303" y="51205"/>
                </a:lnTo>
                <a:lnTo>
                  <a:pt x="7274231" y="29540"/>
                </a:lnTo>
                <a:lnTo>
                  <a:pt x="7232036" y="13457"/>
                </a:lnTo>
                <a:lnTo>
                  <a:pt x="7187210" y="3446"/>
                </a:lnTo>
                <a:lnTo>
                  <a:pt x="7140244" y="0"/>
                </a:lnTo>
                <a:close/>
              </a:path>
            </a:pathLst>
          </a:custGeom>
          <a:solidFill>
            <a:srgbClr val="FDDD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99461" y="2178240"/>
            <a:ext cx="7458075" cy="1907539"/>
          </a:xfrm>
          <a:custGeom>
            <a:avLst/>
            <a:gdLst/>
            <a:ahLst/>
            <a:cxnLst/>
            <a:rect l="l" t="t" r="r" b="b"/>
            <a:pathLst>
              <a:path w="7458075" h="1907539">
                <a:moveTo>
                  <a:pt x="0" y="317823"/>
                </a:moveTo>
                <a:lnTo>
                  <a:pt x="3446" y="270858"/>
                </a:lnTo>
                <a:lnTo>
                  <a:pt x="13456" y="226032"/>
                </a:lnTo>
                <a:lnTo>
                  <a:pt x="29539" y="183837"/>
                </a:lnTo>
                <a:lnTo>
                  <a:pt x="51203" y="144765"/>
                </a:lnTo>
                <a:lnTo>
                  <a:pt x="77956" y="109308"/>
                </a:lnTo>
                <a:lnTo>
                  <a:pt x="109308" y="77956"/>
                </a:lnTo>
                <a:lnTo>
                  <a:pt x="144765" y="51203"/>
                </a:lnTo>
                <a:lnTo>
                  <a:pt x="183837" y="29539"/>
                </a:lnTo>
                <a:lnTo>
                  <a:pt x="226032" y="13456"/>
                </a:lnTo>
                <a:lnTo>
                  <a:pt x="270858" y="3446"/>
                </a:lnTo>
                <a:lnTo>
                  <a:pt x="317823" y="0"/>
                </a:lnTo>
                <a:lnTo>
                  <a:pt x="7140244" y="0"/>
                </a:lnTo>
                <a:lnTo>
                  <a:pt x="7187210" y="3446"/>
                </a:lnTo>
                <a:lnTo>
                  <a:pt x="7232036" y="13456"/>
                </a:lnTo>
                <a:lnTo>
                  <a:pt x="7274230" y="29539"/>
                </a:lnTo>
                <a:lnTo>
                  <a:pt x="7313302" y="51203"/>
                </a:lnTo>
                <a:lnTo>
                  <a:pt x="7348759" y="77956"/>
                </a:lnTo>
                <a:lnTo>
                  <a:pt x="7380109" y="109308"/>
                </a:lnTo>
                <a:lnTo>
                  <a:pt x="7406862" y="144765"/>
                </a:lnTo>
                <a:lnTo>
                  <a:pt x="7428526" y="183837"/>
                </a:lnTo>
                <a:lnTo>
                  <a:pt x="7444608" y="226032"/>
                </a:lnTo>
                <a:lnTo>
                  <a:pt x="7454618" y="270858"/>
                </a:lnTo>
                <a:lnTo>
                  <a:pt x="7458064" y="317823"/>
                </a:lnTo>
                <a:lnTo>
                  <a:pt x="7458064" y="1589079"/>
                </a:lnTo>
                <a:lnTo>
                  <a:pt x="7454618" y="1636044"/>
                </a:lnTo>
                <a:lnTo>
                  <a:pt x="7444608" y="1680871"/>
                </a:lnTo>
                <a:lnTo>
                  <a:pt x="7428526" y="1723066"/>
                </a:lnTo>
                <a:lnTo>
                  <a:pt x="7406862" y="1762139"/>
                </a:lnTo>
                <a:lnTo>
                  <a:pt x="7380109" y="1797597"/>
                </a:lnTo>
                <a:lnTo>
                  <a:pt x="7348759" y="1828949"/>
                </a:lnTo>
                <a:lnTo>
                  <a:pt x="7313302" y="1855703"/>
                </a:lnTo>
                <a:lnTo>
                  <a:pt x="7274230" y="1877368"/>
                </a:lnTo>
                <a:lnTo>
                  <a:pt x="7232036" y="1893451"/>
                </a:lnTo>
                <a:lnTo>
                  <a:pt x="7187210" y="1903462"/>
                </a:lnTo>
                <a:lnTo>
                  <a:pt x="7140244" y="1906908"/>
                </a:lnTo>
                <a:lnTo>
                  <a:pt x="317823" y="1906908"/>
                </a:lnTo>
                <a:lnTo>
                  <a:pt x="270858" y="1903462"/>
                </a:lnTo>
                <a:lnTo>
                  <a:pt x="226032" y="1893451"/>
                </a:lnTo>
                <a:lnTo>
                  <a:pt x="183837" y="1877368"/>
                </a:lnTo>
                <a:lnTo>
                  <a:pt x="144765" y="1855703"/>
                </a:lnTo>
                <a:lnTo>
                  <a:pt x="109308" y="1828949"/>
                </a:lnTo>
                <a:lnTo>
                  <a:pt x="77956" y="1797597"/>
                </a:lnTo>
                <a:lnTo>
                  <a:pt x="51203" y="1762139"/>
                </a:lnTo>
                <a:lnTo>
                  <a:pt x="29539" y="1723066"/>
                </a:lnTo>
                <a:lnTo>
                  <a:pt x="13456" y="1680871"/>
                </a:lnTo>
                <a:lnTo>
                  <a:pt x="3446" y="1636044"/>
                </a:lnTo>
                <a:lnTo>
                  <a:pt x="0" y="1589079"/>
                </a:lnTo>
                <a:lnTo>
                  <a:pt x="0" y="317823"/>
                </a:lnTo>
                <a:close/>
              </a:path>
            </a:pathLst>
          </a:custGeom>
          <a:ln w="9524">
            <a:solidFill>
              <a:srgbClr val="CBCB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19400" y="2514600"/>
            <a:ext cx="64770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5" dirty="0" smtClean="0">
                <a:solidFill>
                  <a:srgbClr val="000000"/>
                </a:solidFill>
              </a:rPr>
              <a:t>WORKSHOP 1</a:t>
            </a:r>
            <a:br>
              <a:rPr lang="en-US" sz="2400" b="1" spc="-5" dirty="0" smtClean="0">
                <a:solidFill>
                  <a:srgbClr val="000000"/>
                </a:solidFill>
              </a:rPr>
            </a:br>
            <a:r>
              <a:rPr lang="en-US" sz="2400" b="1" spc="-5" dirty="0" smtClean="0">
                <a:solidFill>
                  <a:srgbClr val="000000"/>
                </a:solidFill>
              </a:rPr>
              <a:t>THE ADAPTABLE LEADER WHO OFFERS A BREADTH OF PERSPECTIVES</a:t>
            </a:r>
            <a:endParaRPr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3220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7824" y="893281"/>
            <a:ext cx="1053465" cy="1062355"/>
          </a:xfrm>
          <a:custGeom>
            <a:avLst/>
            <a:gdLst/>
            <a:ahLst/>
            <a:cxnLst/>
            <a:rect l="l" t="t" r="r" b="b"/>
            <a:pathLst>
              <a:path w="1053465" h="1062355">
                <a:moveTo>
                  <a:pt x="526629" y="0"/>
                </a:moveTo>
                <a:lnTo>
                  <a:pt x="478693" y="2170"/>
                </a:lnTo>
                <a:lnTo>
                  <a:pt x="431963" y="8557"/>
                </a:lnTo>
                <a:lnTo>
                  <a:pt x="386625" y="18972"/>
                </a:lnTo>
                <a:lnTo>
                  <a:pt x="342866" y="33228"/>
                </a:lnTo>
                <a:lnTo>
                  <a:pt x="300869" y="51138"/>
                </a:lnTo>
                <a:lnTo>
                  <a:pt x="260823" y="72513"/>
                </a:lnTo>
                <a:lnTo>
                  <a:pt x="222912" y="97167"/>
                </a:lnTo>
                <a:lnTo>
                  <a:pt x="187323" y="124912"/>
                </a:lnTo>
                <a:lnTo>
                  <a:pt x="154241" y="155560"/>
                </a:lnTo>
                <a:lnTo>
                  <a:pt x="123852" y="188924"/>
                </a:lnTo>
                <a:lnTo>
                  <a:pt x="96342" y="224816"/>
                </a:lnTo>
                <a:lnTo>
                  <a:pt x="71897" y="263049"/>
                </a:lnTo>
                <a:lnTo>
                  <a:pt x="50703" y="303436"/>
                </a:lnTo>
                <a:lnTo>
                  <a:pt x="32945" y="345787"/>
                </a:lnTo>
                <a:lnTo>
                  <a:pt x="18810" y="389917"/>
                </a:lnTo>
                <a:lnTo>
                  <a:pt x="8484" y="435638"/>
                </a:lnTo>
                <a:lnTo>
                  <a:pt x="2152" y="482762"/>
                </a:lnTo>
                <a:lnTo>
                  <a:pt x="0" y="531101"/>
                </a:lnTo>
                <a:lnTo>
                  <a:pt x="2152" y="579444"/>
                </a:lnTo>
                <a:lnTo>
                  <a:pt x="8484" y="626571"/>
                </a:lnTo>
                <a:lnTo>
                  <a:pt x="18810" y="672294"/>
                </a:lnTo>
                <a:lnTo>
                  <a:pt x="32945" y="716426"/>
                </a:lnTo>
                <a:lnTo>
                  <a:pt x="50703" y="758779"/>
                </a:lnTo>
                <a:lnTo>
                  <a:pt x="71897" y="799167"/>
                </a:lnTo>
                <a:lnTo>
                  <a:pt x="96342" y="837400"/>
                </a:lnTo>
                <a:lnTo>
                  <a:pt x="123852" y="873293"/>
                </a:lnTo>
                <a:lnTo>
                  <a:pt x="154241" y="906657"/>
                </a:lnTo>
                <a:lnTo>
                  <a:pt x="187323" y="937305"/>
                </a:lnTo>
                <a:lnTo>
                  <a:pt x="222912" y="965050"/>
                </a:lnTo>
                <a:lnTo>
                  <a:pt x="260823" y="989703"/>
                </a:lnTo>
                <a:lnTo>
                  <a:pt x="300869" y="1011079"/>
                </a:lnTo>
                <a:lnTo>
                  <a:pt x="342866" y="1028988"/>
                </a:lnTo>
                <a:lnTo>
                  <a:pt x="386625" y="1043243"/>
                </a:lnTo>
                <a:lnTo>
                  <a:pt x="431963" y="1053658"/>
                </a:lnTo>
                <a:lnTo>
                  <a:pt x="478693" y="1060044"/>
                </a:lnTo>
                <a:lnTo>
                  <a:pt x="526629" y="1062215"/>
                </a:lnTo>
                <a:lnTo>
                  <a:pt x="574570" y="1060044"/>
                </a:lnTo>
                <a:lnTo>
                  <a:pt x="621304" y="1053658"/>
                </a:lnTo>
                <a:lnTo>
                  <a:pt x="666645" y="1043243"/>
                </a:lnTo>
                <a:lnTo>
                  <a:pt x="710407" y="1028988"/>
                </a:lnTo>
                <a:lnTo>
                  <a:pt x="752405" y="1011079"/>
                </a:lnTo>
                <a:lnTo>
                  <a:pt x="792452" y="989703"/>
                </a:lnTo>
                <a:lnTo>
                  <a:pt x="830363" y="965050"/>
                </a:lnTo>
                <a:lnTo>
                  <a:pt x="865952" y="937305"/>
                </a:lnTo>
                <a:lnTo>
                  <a:pt x="899033" y="906657"/>
                </a:lnTo>
                <a:lnTo>
                  <a:pt x="929421" y="873293"/>
                </a:lnTo>
                <a:lnTo>
                  <a:pt x="956929" y="837400"/>
                </a:lnTo>
                <a:lnTo>
                  <a:pt x="981373" y="799167"/>
                </a:lnTo>
                <a:lnTo>
                  <a:pt x="1002565" y="758779"/>
                </a:lnTo>
                <a:lnTo>
                  <a:pt x="1020321" y="716426"/>
                </a:lnTo>
                <a:lnTo>
                  <a:pt x="1034455" y="672294"/>
                </a:lnTo>
                <a:lnTo>
                  <a:pt x="1044781" y="626571"/>
                </a:lnTo>
                <a:lnTo>
                  <a:pt x="1051112" y="579444"/>
                </a:lnTo>
                <a:lnTo>
                  <a:pt x="1053264" y="531101"/>
                </a:lnTo>
                <a:lnTo>
                  <a:pt x="1051112" y="482762"/>
                </a:lnTo>
                <a:lnTo>
                  <a:pt x="1044781" y="435638"/>
                </a:lnTo>
                <a:lnTo>
                  <a:pt x="1034455" y="389917"/>
                </a:lnTo>
                <a:lnTo>
                  <a:pt x="1020321" y="345787"/>
                </a:lnTo>
                <a:lnTo>
                  <a:pt x="1002565" y="303436"/>
                </a:lnTo>
                <a:lnTo>
                  <a:pt x="981373" y="263049"/>
                </a:lnTo>
                <a:lnTo>
                  <a:pt x="956929" y="224816"/>
                </a:lnTo>
                <a:lnTo>
                  <a:pt x="929421" y="188924"/>
                </a:lnTo>
                <a:lnTo>
                  <a:pt x="899033" y="155560"/>
                </a:lnTo>
                <a:lnTo>
                  <a:pt x="865952" y="124912"/>
                </a:lnTo>
                <a:lnTo>
                  <a:pt x="830363" y="97167"/>
                </a:lnTo>
                <a:lnTo>
                  <a:pt x="792452" y="72513"/>
                </a:lnTo>
                <a:lnTo>
                  <a:pt x="752405" y="51138"/>
                </a:lnTo>
                <a:lnTo>
                  <a:pt x="710407" y="33228"/>
                </a:lnTo>
                <a:lnTo>
                  <a:pt x="666645" y="18972"/>
                </a:lnTo>
                <a:lnTo>
                  <a:pt x="621304" y="8557"/>
                </a:lnTo>
                <a:lnTo>
                  <a:pt x="574570" y="2170"/>
                </a:lnTo>
                <a:lnTo>
                  <a:pt x="526629" y="0"/>
                </a:lnTo>
                <a:close/>
              </a:path>
            </a:pathLst>
          </a:custGeom>
          <a:solidFill>
            <a:srgbClr val="FF9900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7824" y="893280"/>
            <a:ext cx="1053465" cy="1062355"/>
          </a:xfrm>
          <a:custGeom>
            <a:avLst/>
            <a:gdLst/>
            <a:ahLst/>
            <a:cxnLst/>
            <a:rect l="l" t="t" r="r" b="b"/>
            <a:pathLst>
              <a:path w="1053465" h="1062355">
                <a:moveTo>
                  <a:pt x="526628" y="0"/>
                </a:moveTo>
                <a:lnTo>
                  <a:pt x="478693" y="2170"/>
                </a:lnTo>
                <a:lnTo>
                  <a:pt x="431963" y="8557"/>
                </a:lnTo>
                <a:lnTo>
                  <a:pt x="386625" y="18972"/>
                </a:lnTo>
                <a:lnTo>
                  <a:pt x="342865" y="33228"/>
                </a:lnTo>
                <a:lnTo>
                  <a:pt x="300869" y="51138"/>
                </a:lnTo>
                <a:lnTo>
                  <a:pt x="260823" y="72513"/>
                </a:lnTo>
                <a:lnTo>
                  <a:pt x="222912" y="97168"/>
                </a:lnTo>
                <a:lnTo>
                  <a:pt x="187323" y="124913"/>
                </a:lnTo>
                <a:lnTo>
                  <a:pt x="154241" y="155561"/>
                </a:lnTo>
                <a:lnTo>
                  <a:pt x="123852" y="188926"/>
                </a:lnTo>
                <a:lnTo>
                  <a:pt x="96342" y="224818"/>
                </a:lnTo>
                <a:lnTo>
                  <a:pt x="71897" y="263052"/>
                </a:lnTo>
                <a:lnTo>
                  <a:pt x="50703" y="303439"/>
                </a:lnTo>
                <a:lnTo>
                  <a:pt x="32945" y="345792"/>
                </a:lnTo>
                <a:lnTo>
                  <a:pt x="18810" y="389923"/>
                </a:lnTo>
                <a:lnTo>
                  <a:pt x="8484" y="435644"/>
                </a:lnTo>
                <a:lnTo>
                  <a:pt x="2152" y="482769"/>
                </a:lnTo>
                <a:lnTo>
                  <a:pt x="0" y="531110"/>
                </a:lnTo>
                <a:lnTo>
                  <a:pt x="2152" y="579453"/>
                </a:lnTo>
                <a:lnTo>
                  <a:pt x="8484" y="626580"/>
                </a:lnTo>
                <a:lnTo>
                  <a:pt x="18810" y="672303"/>
                </a:lnTo>
                <a:lnTo>
                  <a:pt x="32945" y="716434"/>
                </a:lnTo>
                <a:lnTo>
                  <a:pt x="50703" y="758787"/>
                </a:lnTo>
                <a:lnTo>
                  <a:pt x="71897" y="799173"/>
                </a:lnTo>
                <a:lnTo>
                  <a:pt x="96342" y="837406"/>
                </a:lnTo>
                <a:lnTo>
                  <a:pt x="123852" y="873298"/>
                </a:lnTo>
                <a:lnTo>
                  <a:pt x="154241" y="906661"/>
                </a:lnTo>
                <a:lnTo>
                  <a:pt x="187323" y="937308"/>
                </a:lnTo>
                <a:lnTo>
                  <a:pt x="222912" y="965052"/>
                </a:lnTo>
                <a:lnTo>
                  <a:pt x="260823" y="989705"/>
                </a:lnTo>
                <a:lnTo>
                  <a:pt x="300869" y="1011079"/>
                </a:lnTo>
                <a:lnTo>
                  <a:pt x="342865" y="1028987"/>
                </a:lnTo>
                <a:lnTo>
                  <a:pt x="386625" y="1043243"/>
                </a:lnTo>
                <a:lnTo>
                  <a:pt x="431963" y="1053657"/>
                </a:lnTo>
                <a:lnTo>
                  <a:pt x="478693" y="1060043"/>
                </a:lnTo>
                <a:lnTo>
                  <a:pt x="526628" y="1062213"/>
                </a:lnTo>
                <a:lnTo>
                  <a:pt x="574569" y="1060043"/>
                </a:lnTo>
                <a:lnTo>
                  <a:pt x="621303" y="1053657"/>
                </a:lnTo>
                <a:lnTo>
                  <a:pt x="666643" y="1043243"/>
                </a:lnTo>
                <a:lnTo>
                  <a:pt x="710405" y="1028987"/>
                </a:lnTo>
                <a:lnTo>
                  <a:pt x="752403" y="1011079"/>
                </a:lnTo>
                <a:lnTo>
                  <a:pt x="792450" y="989705"/>
                </a:lnTo>
                <a:lnTo>
                  <a:pt x="830361" y="965052"/>
                </a:lnTo>
                <a:lnTo>
                  <a:pt x="865950" y="937308"/>
                </a:lnTo>
                <a:lnTo>
                  <a:pt x="899032" y="906661"/>
                </a:lnTo>
                <a:lnTo>
                  <a:pt x="929420" y="873298"/>
                </a:lnTo>
                <a:lnTo>
                  <a:pt x="956929" y="837406"/>
                </a:lnTo>
                <a:lnTo>
                  <a:pt x="981373" y="799173"/>
                </a:lnTo>
                <a:lnTo>
                  <a:pt x="1002566" y="758787"/>
                </a:lnTo>
                <a:lnTo>
                  <a:pt x="1020322" y="716434"/>
                </a:lnTo>
                <a:lnTo>
                  <a:pt x="1034456" y="672303"/>
                </a:lnTo>
                <a:lnTo>
                  <a:pt x="1044782" y="626580"/>
                </a:lnTo>
                <a:lnTo>
                  <a:pt x="1051114" y="579453"/>
                </a:lnTo>
                <a:lnTo>
                  <a:pt x="1053265" y="531110"/>
                </a:lnTo>
                <a:lnTo>
                  <a:pt x="1051114" y="482769"/>
                </a:lnTo>
                <a:lnTo>
                  <a:pt x="1044782" y="435644"/>
                </a:lnTo>
                <a:lnTo>
                  <a:pt x="1034456" y="389923"/>
                </a:lnTo>
                <a:lnTo>
                  <a:pt x="1020322" y="345792"/>
                </a:lnTo>
                <a:lnTo>
                  <a:pt x="1002566" y="303439"/>
                </a:lnTo>
                <a:lnTo>
                  <a:pt x="981373" y="263052"/>
                </a:lnTo>
                <a:lnTo>
                  <a:pt x="956929" y="224818"/>
                </a:lnTo>
                <a:lnTo>
                  <a:pt x="929420" y="188926"/>
                </a:lnTo>
                <a:lnTo>
                  <a:pt x="899032" y="155561"/>
                </a:lnTo>
                <a:lnTo>
                  <a:pt x="865950" y="124913"/>
                </a:lnTo>
                <a:lnTo>
                  <a:pt x="830361" y="97168"/>
                </a:lnTo>
                <a:lnTo>
                  <a:pt x="792450" y="72513"/>
                </a:lnTo>
                <a:lnTo>
                  <a:pt x="752403" y="51138"/>
                </a:lnTo>
                <a:lnTo>
                  <a:pt x="710405" y="33228"/>
                </a:lnTo>
                <a:lnTo>
                  <a:pt x="666643" y="18972"/>
                </a:lnTo>
                <a:lnTo>
                  <a:pt x="621303" y="8557"/>
                </a:lnTo>
                <a:lnTo>
                  <a:pt x="574569" y="2170"/>
                </a:lnTo>
                <a:lnTo>
                  <a:pt x="526628" y="0"/>
                </a:lnTo>
                <a:close/>
              </a:path>
            </a:pathLst>
          </a:custGeom>
          <a:ln w="35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62000" y="990600"/>
            <a:ext cx="738169" cy="875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7824" y="893281"/>
            <a:ext cx="1053465" cy="1062355"/>
          </a:xfrm>
          <a:custGeom>
            <a:avLst/>
            <a:gdLst/>
            <a:ahLst/>
            <a:cxnLst/>
            <a:rect l="l" t="t" r="r" b="b"/>
            <a:pathLst>
              <a:path w="1053465" h="1062355">
                <a:moveTo>
                  <a:pt x="526629" y="0"/>
                </a:moveTo>
                <a:lnTo>
                  <a:pt x="478693" y="2170"/>
                </a:lnTo>
                <a:lnTo>
                  <a:pt x="431963" y="8557"/>
                </a:lnTo>
                <a:lnTo>
                  <a:pt x="386625" y="18972"/>
                </a:lnTo>
                <a:lnTo>
                  <a:pt x="342866" y="33228"/>
                </a:lnTo>
                <a:lnTo>
                  <a:pt x="300869" y="51138"/>
                </a:lnTo>
                <a:lnTo>
                  <a:pt x="260823" y="72513"/>
                </a:lnTo>
                <a:lnTo>
                  <a:pt x="222912" y="97167"/>
                </a:lnTo>
                <a:lnTo>
                  <a:pt x="187323" y="124912"/>
                </a:lnTo>
                <a:lnTo>
                  <a:pt x="154241" y="155560"/>
                </a:lnTo>
                <a:lnTo>
                  <a:pt x="123852" y="188924"/>
                </a:lnTo>
                <a:lnTo>
                  <a:pt x="96342" y="224816"/>
                </a:lnTo>
                <a:lnTo>
                  <a:pt x="71897" y="263049"/>
                </a:lnTo>
                <a:lnTo>
                  <a:pt x="50703" y="303436"/>
                </a:lnTo>
                <a:lnTo>
                  <a:pt x="32945" y="345787"/>
                </a:lnTo>
                <a:lnTo>
                  <a:pt x="18810" y="389917"/>
                </a:lnTo>
                <a:lnTo>
                  <a:pt x="8484" y="435638"/>
                </a:lnTo>
                <a:lnTo>
                  <a:pt x="2152" y="482762"/>
                </a:lnTo>
                <a:lnTo>
                  <a:pt x="0" y="531101"/>
                </a:lnTo>
                <a:lnTo>
                  <a:pt x="2152" y="579444"/>
                </a:lnTo>
                <a:lnTo>
                  <a:pt x="8484" y="626571"/>
                </a:lnTo>
                <a:lnTo>
                  <a:pt x="18810" y="672294"/>
                </a:lnTo>
                <a:lnTo>
                  <a:pt x="32945" y="716426"/>
                </a:lnTo>
                <a:lnTo>
                  <a:pt x="50703" y="758779"/>
                </a:lnTo>
                <a:lnTo>
                  <a:pt x="71897" y="799167"/>
                </a:lnTo>
                <a:lnTo>
                  <a:pt x="96342" y="837400"/>
                </a:lnTo>
                <a:lnTo>
                  <a:pt x="123852" y="873293"/>
                </a:lnTo>
                <a:lnTo>
                  <a:pt x="154241" y="906657"/>
                </a:lnTo>
                <a:lnTo>
                  <a:pt x="187323" y="937305"/>
                </a:lnTo>
                <a:lnTo>
                  <a:pt x="222912" y="965050"/>
                </a:lnTo>
                <a:lnTo>
                  <a:pt x="260823" y="989703"/>
                </a:lnTo>
                <a:lnTo>
                  <a:pt x="300869" y="1011079"/>
                </a:lnTo>
                <a:lnTo>
                  <a:pt x="342866" y="1028988"/>
                </a:lnTo>
                <a:lnTo>
                  <a:pt x="386625" y="1043243"/>
                </a:lnTo>
                <a:lnTo>
                  <a:pt x="431963" y="1053658"/>
                </a:lnTo>
                <a:lnTo>
                  <a:pt x="478693" y="1060044"/>
                </a:lnTo>
                <a:lnTo>
                  <a:pt x="526629" y="1062215"/>
                </a:lnTo>
                <a:lnTo>
                  <a:pt x="574570" y="1060044"/>
                </a:lnTo>
                <a:lnTo>
                  <a:pt x="621304" y="1053658"/>
                </a:lnTo>
                <a:lnTo>
                  <a:pt x="666645" y="1043243"/>
                </a:lnTo>
                <a:lnTo>
                  <a:pt x="710407" y="1028988"/>
                </a:lnTo>
                <a:lnTo>
                  <a:pt x="752405" y="1011079"/>
                </a:lnTo>
                <a:lnTo>
                  <a:pt x="792452" y="989703"/>
                </a:lnTo>
                <a:lnTo>
                  <a:pt x="830363" y="965050"/>
                </a:lnTo>
                <a:lnTo>
                  <a:pt x="865952" y="937305"/>
                </a:lnTo>
                <a:lnTo>
                  <a:pt x="899033" y="906657"/>
                </a:lnTo>
                <a:lnTo>
                  <a:pt x="929421" y="873293"/>
                </a:lnTo>
                <a:lnTo>
                  <a:pt x="956929" y="837400"/>
                </a:lnTo>
                <a:lnTo>
                  <a:pt x="981373" y="799167"/>
                </a:lnTo>
                <a:lnTo>
                  <a:pt x="1002565" y="758779"/>
                </a:lnTo>
                <a:lnTo>
                  <a:pt x="1020321" y="716426"/>
                </a:lnTo>
                <a:lnTo>
                  <a:pt x="1034455" y="672294"/>
                </a:lnTo>
                <a:lnTo>
                  <a:pt x="1044781" y="626571"/>
                </a:lnTo>
                <a:lnTo>
                  <a:pt x="1051112" y="579444"/>
                </a:lnTo>
                <a:lnTo>
                  <a:pt x="1053264" y="531101"/>
                </a:lnTo>
                <a:lnTo>
                  <a:pt x="1051112" y="482762"/>
                </a:lnTo>
                <a:lnTo>
                  <a:pt x="1044781" y="435638"/>
                </a:lnTo>
                <a:lnTo>
                  <a:pt x="1034455" y="389917"/>
                </a:lnTo>
                <a:lnTo>
                  <a:pt x="1020321" y="345787"/>
                </a:lnTo>
                <a:lnTo>
                  <a:pt x="1002565" y="303436"/>
                </a:lnTo>
                <a:lnTo>
                  <a:pt x="981373" y="263049"/>
                </a:lnTo>
                <a:lnTo>
                  <a:pt x="956929" y="224816"/>
                </a:lnTo>
                <a:lnTo>
                  <a:pt x="929421" y="188924"/>
                </a:lnTo>
                <a:lnTo>
                  <a:pt x="899033" y="155560"/>
                </a:lnTo>
                <a:lnTo>
                  <a:pt x="865952" y="124912"/>
                </a:lnTo>
                <a:lnTo>
                  <a:pt x="830363" y="97167"/>
                </a:lnTo>
                <a:lnTo>
                  <a:pt x="792452" y="72513"/>
                </a:lnTo>
                <a:lnTo>
                  <a:pt x="752405" y="51138"/>
                </a:lnTo>
                <a:lnTo>
                  <a:pt x="710407" y="33228"/>
                </a:lnTo>
                <a:lnTo>
                  <a:pt x="666645" y="18972"/>
                </a:lnTo>
                <a:lnTo>
                  <a:pt x="621304" y="8557"/>
                </a:lnTo>
                <a:lnTo>
                  <a:pt x="574570" y="2170"/>
                </a:lnTo>
                <a:lnTo>
                  <a:pt x="526629" y="0"/>
                </a:lnTo>
                <a:close/>
              </a:path>
            </a:pathLst>
          </a:custGeom>
          <a:solidFill>
            <a:srgbClr val="FF9900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7824" y="893280"/>
            <a:ext cx="1053465" cy="1062355"/>
          </a:xfrm>
          <a:custGeom>
            <a:avLst/>
            <a:gdLst/>
            <a:ahLst/>
            <a:cxnLst/>
            <a:rect l="l" t="t" r="r" b="b"/>
            <a:pathLst>
              <a:path w="1053465" h="1062355">
                <a:moveTo>
                  <a:pt x="526628" y="0"/>
                </a:moveTo>
                <a:lnTo>
                  <a:pt x="478693" y="2170"/>
                </a:lnTo>
                <a:lnTo>
                  <a:pt x="431963" y="8557"/>
                </a:lnTo>
                <a:lnTo>
                  <a:pt x="386625" y="18972"/>
                </a:lnTo>
                <a:lnTo>
                  <a:pt x="342865" y="33228"/>
                </a:lnTo>
                <a:lnTo>
                  <a:pt x="300869" y="51138"/>
                </a:lnTo>
                <a:lnTo>
                  <a:pt x="260823" y="72513"/>
                </a:lnTo>
                <a:lnTo>
                  <a:pt x="222912" y="97168"/>
                </a:lnTo>
                <a:lnTo>
                  <a:pt x="187323" y="124913"/>
                </a:lnTo>
                <a:lnTo>
                  <a:pt x="154241" y="155561"/>
                </a:lnTo>
                <a:lnTo>
                  <a:pt x="123852" y="188926"/>
                </a:lnTo>
                <a:lnTo>
                  <a:pt x="96342" y="224818"/>
                </a:lnTo>
                <a:lnTo>
                  <a:pt x="71897" y="263052"/>
                </a:lnTo>
                <a:lnTo>
                  <a:pt x="50703" y="303439"/>
                </a:lnTo>
                <a:lnTo>
                  <a:pt x="32945" y="345792"/>
                </a:lnTo>
                <a:lnTo>
                  <a:pt x="18810" y="389923"/>
                </a:lnTo>
                <a:lnTo>
                  <a:pt x="8484" y="435644"/>
                </a:lnTo>
                <a:lnTo>
                  <a:pt x="2152" y="482769"/>
                </a:lnTo>
                <a:lnTo>
                  <a:pt x="0" y="531110"/>
                </a:lnTo>
                <a:lnTo>
                  <a:pt x="2152" y="579453"/>
                </a:lnTo>
                <a:lnTo>
                  <a:pt x="8484" y="626580"/>
                </a:lnTo>
                <a:lnTo>
                  <a:pt x="18810" y="672303"/>
                </a:lnTo>
                <a:lnTo>
                  <a:pt x="32945" y="716434"/>
                </a:lnTo>
                <a:lnTo>
                  <a:pt x="50703" y="758787"/>
                </a:lnTo>
                <a:lnTo>
                  <a:pt x="71897" y="799173"/>
                </a:lnTo>
                <a:lnTo>
                  <a:pt x="96342" y="837406"/>
                </a:lnTo>
                <a:lnTo>
                  <a:pt x="123852" y="873298"/>
                </a:lnTo>
                <a:lnTo>
                  <a:pt x="154241" y="906661"/>
                </a:lnTo>
                <a:lnTo>
                  <a:pt x="187323" y="937308"/>
                </a:lnTo>
                <a:lnTo>
                  <a:pt x="222912" y="965052"/>
                </a:lnTo>
                <a:lnTo>
                  <a:pt x="260823" y="989705"/>
                </a:lnTo>
                <a:lnTo>
                  <a:pt x="300869" y="1011079"/>
                </a:lnTo>
                <a:lnTo>
                  <a:pt x="342865" y="1028987"/>
                </a:lnTo>
                <a:lnTo>
                  <a:pt x="386625" y="1043243"/>
                </a:lnTo>
                <a:lnTo>
                  <a:pt x="431963" y="1053657"/>
                </a:lnTo>
                <a:lnTo>
                  <a:pt x="478693" y="1060043"/>
                </a:lnTo>
                <a:lnTo>
                  <a:pt x="526628" y="1062213"/>
                </a:lnTo>
                <a:lnTo>
                  <a:pt x="574569" y="1060043"/>
                </a:lnTo>
                <a:lnTo>
                  <a:pt x="621303" y="1053657"/>
                </a:lnTo>
                <a:lnTo>
                  <a:pt x="666643" y="1043243"/>
                </a:lnTo>
                <a:lnTo>
                  <a:pt x="710405" y="1028987"/>
                </a:lnTo>
                <a:lnTo>
                  <a:pt x="752403" y="1011079"/>
                </a:lnTo>
                <a:lnTo>
                  <a:pt x="792450" y="989705"/>
                </a:lnTo>
                <a:lnTo>
                  <a:pt x="830361" y="965052"/>
                </a:lnTo>
                <a:lnTo>
                  <a:pt x="865950" y="937308"/>
                </a:lnTo>
                <a:lnTo>
                  <a:pt x="899032" y="906661"/>
                </a:lnTo>
                <a:lnTo>
                  <a:pt x="929420" y="873298"/>
                </a:lnTo>
                <a:lnTo>
                  <a:pt x="956929" y="837406"/>
                </a:lnTo>
                <a:lnTo>
                  <a:pt x="981373" y="799173"/>
                </a:lnTo>
                <a:lnTo>
                  <a:pt x="1002566" y="758787"/>
                </a:lnTo>
                <a:lnTo>
                  <a:pt x="1020322" y="716434"/>
                </a:lnTo>
                <a:lnTo>
                  <a:pt x="1034456" y="672303"/>
                </a:lnTo>
                <a:lnTo>
                  <a:pt x="1044782" y="626580"/>
                </a:lnTo>
                <a:lnTo>
                  <a:pt x="1051114" y="579453"/>
                </a:lnTo>
                <a:lnTo>
                  <a:pt x="1053265" y="531110"/>
                </a:lnTo>
                <a:lnTo>
                  <a:pt x="1051114" y="482769"/>
                </a:lnTo>
                <a:lnTo>
                  <a:pt x="1044782" y="435644"/>
                </a:lnTo>
                <a:lnTo>
                  <a:pt x="1034456" y="389923"/>
                </a:lnTo>
                <a:lnTo>
                  <a:pt x="1020322" y="345792"/>
                </a:lnTo>
                <a:lnTo>
                  <a:pt x="1002566" y="303439"/>
                </a:lnTo>
                <a:lnTo>
                  <a:pt x="981373" y="263052"/>
                </a:lnTo>
                <a:lnTo>
                  <a:pt x="956929" y="224818"/>
                </a:lnTo>
                <a:lnTo>
                  <a:pt x="929420" y="188926"/>
                </a:lnTo>
                <a:lnTo>
                  <a:pt x="899032" y="155561"/>
                </a:lnTo>
                <a:lnTo>
                  <a:pt x="865950" y="124913"/>
                </a:lnTo>
                <a:lnTo>
                  <a:pt x="830361" y="97168"/>
                </a:lnTo>
                <a:lnTo>
                  <a:pt x="792450" y="72513"/>
                </a:lnTo>
                <a:lnTo>
                  <a:pt x="752403" y="51138"/>
                </a:lnTo>
                <a:lnTo>
                  <a:pt x="710405" y="33228"/>
                </a:lnTo>
                <a:lnTo>
                  <a:pt x="666643" y="18972"/>
                </a:lnTo>
                <a:lnTo>
                  <a:pt x="621303" y="8557"/>
                </a:lnTo>
                <a:lnTo>
                  <a:pt x="574569" y="2170"/>
                </a:lnTo>
                <a:lnTo>
                  <a:pt x="526628" y="0"/>
                </a:lnTo>
                <a:close/>
              </a:path>
            </a:pathLst>
          </a:custGeom>
          <a:ln w="35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2000" y="990600"/>
            <a:ext cx="738169" cy="875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96679" y="995695"/>
            <a:ext cx="1092835" cy="1066800"/>
          </a:xfrm>
          <a:custGeom>
            <a:avLst/>
            <a:gdLst/>
            <a:ahLst/>
            <a:cxnLst/>
            <a:rect l="l" t="t" r="r" b="b"/>
            <a:pathLst>
              <a:path w="1092835" h="1066800">
                <a:moveTo>
                  <a:pt x="574503" y="1016"/>
                </a:moveTo>
                <a:lnTo>
                  <a:pt x="518090" y="1016"/>
                </a:lnTo>
                <a:lnTo>
                  <a:pt x="490315" y="2971"/>
                </a:lnTo>
                <a:lnTo>
                  <a:pt x="477373" y="4965"/>
                </a:lnTo>
                <a:lnTo>
                  <a:pt x="449599" y="8902"/>
                </a:lnTo>
                <a:lnTo>
                  <a:pt x="436657" y="10883"/>
                </a:lnTo>
                <a:lnTo>
                  <a:pt x="422789" y="13868"/>
                </a:lnTo>
                <a:lnTo>
                  <a:pt x="409848" y="17818"/>
                </a:lnTo>
                <a:lnTo>
                  <a:pt x="396894" y="20764"/>
                </a:lnTo>
                <a:lnTo>
                  <a:pt x="358959" y="32626"/>
                </a:lnTo>
                <a:lnTo>
                  <a:pt x="321964" y="47472"/>
                </a:lnTo>
                <a:lnTo>
                  <a:pt x="285857" y="65265"/>
                </a:lnTo>
                <a:lnTo>
                  <a:pt x="262743" y="78117"/>
                </a:lnTo>
                <a:lnTo>
                  <a:pt x="251631" y="84023"/>
                </a:lnTo>
                <a:lnTo>
                  <a:pt x="240518" y="91948"/>
                </a:lnTo>
                <a:lnTo>
                  <a:pt x="230358" y="98869"/>
                </a:lnTo>
                <a:lnTo>
                  <a:pt x="219246" y="106781"/>
                </a:lnTo>
                <a:lnTo>
                  <a:pt x="179478" y="139382"/>
                </a:lnTo>
                <a:lnTo>
                  <a:pt x="141546" y="175006"/>
                </a:lnTo>
                <a:lnTo>
                  <a:pt x="108250" y="214528"/>
                </a:lnTo>
                <a:lnTo>
                  <a:pt x="100837" y="225425"/>
                </a:lnTo>
                <a:lnTo>
                  <a:pt x="93428" y="235292"/>
                </a:lnTo>
                <a:lnTo>
                  <a:pt x="86020" y="246176"/>
                </a:lnTo>
                <a:lnTo>
                  <a:pt x="79561" y="257035"/>
                </a:lnTo>
                <a:lnTo>
                  <a:pt x="72152" y="267931"/>
                </a:lnTo>
                <a:lnTo>
                  <a:pt x="65693" y="279793"/>
                </a:lnTo>
                <a:lnTo>
                  <a:pt x="60121" y="290652"/>
                </a:lnTo>
                <a:lnTo>
                  <a:pt x="53662" y="302514"/>
                </a:lnTo>
                <a:lnTo>
                  <a:pt x="42551" y="326250"/>
                </a:lnTo>
                <a:lnTo>
                  <a:pt x="33305" y="349961"/>
                </a:lnTo>
                <a:lnTo>
                  <a:pt x="28682" y="362813"/>
                </a:lnTo>
                <a:lnTo>
                  <a:pt x="24979" y="375653"/>
                </a:lnTo>
                <a:lnTo>
                  <a:pt x="20356" y="387540"/>
                </a:lnTo>
                <a:lnTo>
                  <a:pt x="17570" y="400380"/>
                </a:lnTo>
                <a:lnTo>
                  <a:pt x="13867" y="413232"/>
                </a:lnTo>
                <a:lnTo>
                  <a:pt x="8326" y="438937"/>
                </a:lnTo>
                <a:lnTo>
                  <a:pt x="6459" y="452805"/>
                </a:lnTo>
                <a:lnTo>
                  <a:pt x="4621" y="465645"/>
                </a:lnTo>
                <a:lnTo>
                  <a:pt x="2785" y="479475"/>
                </a:lnTo>
                <a:lnTo>
                  <a:pt x="1771" y="493306"/>
                </a:lnTo>
                <a:lnTo>
                  <a:pt x="0" y="520014"/>
                </a:lnTo>
                <a:lnTo>
                  <a:pt x="0" y="547687"/>
                </a:lnTo>
                <a:lnTo>
                  <a:pt x="1836" y="575373"/>
                </a:lnTo>
                <a:lnTo>
                  <a:pt x="2785" y="588238"/>
                </a:lnTo>
                <a:lnTo>
                  <a:pt x="4621" y="602068"/>
                </a:lnTo>
                <a:lnTo>
                  <a:pt x="6459" y="614908"/>
                </a:lnTo>
                <a:lnTo>
                  <a:pt x="8326" y="628751"/>
                </a:lnTo>
                <a:lnTo>
                  <a:pt x="11111" y="641591"/>
                </a:lnTo>
                <a:lnTo>
                  <a:pt x="13867" y="654443"/>
                </a:lnTo>
                <a:lnTo>
                  <a:pt x="17570" y="667334"/>
                </a:lnTo>
                <a:lnTo>
                  <a:pt x="20356" y="680173"/>
                </a:lnTo>
                <a:lnTo>
                  <a:pt x="24979" y="692010"/>
                </a:lnTo>
                <a:lnTo>
                  <a:pt x="28682" y="704862"/>
                </a:lnTo>
                <a:lnTo>
                  <a:pt x="42551" y="741451"/>
                </a:lnTo>
                <a:lnTo>
                  <a:pt x="60121" y="777062"/>
                </a:lnTo>
                <a:lnTo>
                  <a:pt x="65693" y="787908"/>
                </a:lnTo>
                <a:lnTo>
                  <a:pt x="72152" y="799782"/>
                </a:lnTo>
                <a:lnTo>
                  <a:pt x="79561" y="810628"/>
                </a:lnTo>
                <a:lnTo>
                  <a:pt x="86020" y="821524"/>
                </a:lnTo>
                <a:lnTo>
                  <a:pt x="93428" y="832421"/>
                </a:lnTo>
                <a:lnTo>
                  <a:pt x="100837" y="842289"/>
                </a:lnTo>
                <a:lnTo>
                  <a:pt x="108250" y="853173"/>
                </a:lnTo>
                <a:lnTo>
                  <a:pt x="141546" y="892708"/>
                </a:lnTo>
                <a:lnTo>
                  <a:pt x="198888" y="945095"/>
                </a:lnTo>
                <a:lnTo>
                  <a:pt x="230358" y="968832"/>
                </a:lnTo>
                <a:lnTo>
                  <a:pt x="240518" y="975766"/>
                </a:lnTo>
                <a:lnTo>
                  <a:pt x="251631" y="983640"/>
                </a:lnTo>
                <a:lnTo>
                  <a:pt x="262743" y="989596"/>
                </a:lnTo>
                <a:lnTo>
                  <a:pt x="274745" y="996530"/>
                </a:lnTo>
                <a:lnTo>
                  <a:pt x="285857" y="1002449"/>
                </a:lnTo>
                <a:lnTo>
                  <a:pt x="321964" y="1020229"/>
                </a:lnTo>
                <a:lnTo>
                  <a:pt x="358959" y="1035075"/>
                </a:lnTo>
                <a:lnTo>
                  <a:pt x="396894" y="1046911"/>
                </a:lnTo>
                <a:lnTo>
                  <a:pt x="409848" y="1049883"/>
                </a:lnTo>
                <a:lnTo>
                  <a:pt x="422789" y="1053846"/>
                </a:lnTo>
                <a:lnTo>
                  <a:pt x="436657" y="1055839"/>
                </a:lnTo>
                <a:lnTo>
                  <a:pt x="449599" y="1058786"/>
                </a:lnTo>
                <a:lnTo>
                  <a:pt x="490315" y="1064729"/>
                </a:lnTo>
                <a:lnTo>
                  <a:pt x="518090" y="1066698"/>
                </a:lnTo>
                <a:lnTo>
                  <a:pt x="574503" y="1066698"/>
                </a:lnTo>
                <a:lnTo>
                  <a:pt x="602265" y="1064729"/>
                </a:lnTo>
                <a:lnTo>
                  <a:pt x="630002" y="1060780"/>
                </a:lnTo>
                <a:lnTo>
                  <a:pt x="642943" y="1058786"/>
                </a:lnTo>
                <a:lnTo>
                  <a:pt x="656850" y="1056817"/>
                </a:lnTo>
                <a:lnTo>
                  <a:pt x="682758" y="1050874"/>
                </a:lnTo>
                <a:lnTo>
                  <a:pt x="734548" y="1035075"/>
                </a:lnTo>
                <a:lnTo>
                  <a:pt x="746575" y="1030109"/>
                </a:lnTo>
                <a:lnTo>
                  <a:pt x="759529" y="1025169"/>
                </a:lnTo>
                <a:lnTo>
                  <a:pt x="771556" y="1020229"/>
                </a:lnTo>
                <a:lnTo>
                  <a:pt x="783583" y="1014310"/>
                </a:lnTo>
                <a:lnTo>
                  <a:pt x="795610" y="1009370"/>
                </a:lnTo>
                <a:lnTo>
                  <a:pt x="806697" y="1002449"/>
                </a:lnTo>
                <a:lnTo>
                  <a:pt x="818737" y="996530"/>
                </a:lnTo>
                <a:lnTo>
                  <a:pt x="829849" y="989596"/>
                </a:lnTo>
                <a:lnTo>
                  <a:pt x="840949" y="983640"/>
                </a:lnTo>
                <a:lnTo>
                  <a:pt x="852036" y="975766"/>
                </a:lnTo>
                <a:lnTo>
                  <a:pt x="863149" y="968832"/>
                </a:lnTo>
                <a:lnTo>
                  <a:pt x="893667" y="945095"/>
                </a:lnTo>
                <a:lnTo>
                  <a:pt x="932516" y="911479"/>
                </a:lnTo>
                <a:lnTo>
                  <a:pt x="984345" y="853173"/>
                </a:lnTo>
                <a:lnTo>
                  <a:pt x="991749" y="842289"/>
                </a:lnTo>
                <a:lnTo>
                  <a:pt x="999128" y="832421"/>
                </a:lnTo>
                <a:lnTo>
                  <a:pt x="1013948" y="810628"/>
                </a:lnTo>
                <a:lnTo>
                  <a:pt x="1020400" y="799782"/>
                </a:lnTo>
                <a:lnTo>
                  <a:pt x="1026890" y="787908"/>
                </a:lnTo>
                <a:lnTo>
                  <a:pt x="1033354" y="777062"/>
                </a:lnTo>
                <a:lnTo>
                  <a:pt x="1038929" y="765187"/>
                </a:lnTo>
                <a:lnTo>
                  <a:pt x="1050016" y="741451"/>
                </a:lnTo>
                <a:lnTo>
                  <a:pt x="1054665" y="729576"/>
                </a:lnTo>
                <a:lnTo>
                  <a:pt x="1059287" y="716737"/>
                </a:lnTo>
                <a:lnTo>
                  <a:pt x="1063910" y="704862"/>
                </a:lnTo>
                <a:lnTo>
                  <a:pt x="1068520" y="692010"/>
                </a:lnTo>
                <a:lnTo>
                  <a:pt x="1072229" y="680173"/>
                </a:lnTo>
                <a:lnTo>
                  <a:pt x="1075937" y="667334"/>
                </a:lnTo>
                <a:lnTo>
                  <a:pt x="1078693" y="654443"/>
                </a:lnTo>
                <a:lnTo>
                  <a:pt x="1081487" y="641591"/>
                </a:lnTo>
                <a:lnTo>
                  <a:pt x="1084256" y="627761"/>
                </a:lnTo>
                <a:lnTo>
                  <a:pt x="1087926" y="602068"/>
                </a:lnTo>
                <a:lnTo>
                  <a:pt x="1089806" y="588238"/>
                </a:lnTo>
                <a:lnTo>
                  <a:pt x="1090720" y="574357"/>
                </a:lnTo>
                <a:lnTo>
                  <a:pt x="1091647" y="561517"/>
                </a:lnTo>
                <a:lnTo>
                  <a:pt x="1092600" y="547687"/>
                </a:lnTo>
                <a:lnTo>
                  <a:pt x="1092600" y="506158"/>
                </a:lnTo>
                <a:lnTo>
                  <a:pt x="1091647" y="493306"/>
                </a:lnTo>
                <a:lnTo>
                  <a:pt x="1089806" y="479475"/>
                </a:lnTo>
                <a:lnTo>
                  <a:pt x="1088878" y="465645"/>
                </a:lnTo>
                <a:lnTo>
                  <a:pt x="1086097" y="452805"/>
                </a:lnTo>
                <a:lnTo>
                  <a:pt x="1084256" y="439953"/>
                </a:lnTo>
                <a:lnTo>
                  <a:pt x="1081487" y="426072"/>
                </a:lnTo>
                <a:lnTo>
                  <a:pt x="1078693" y="413232"/>
                </a:lnTo>
                <a:lnTo>
                  <a:pt x="1075937" y="400380"/>
                </a:lnTo>
                <a:lnTo>
                  <a:pt x="1072229" y="387540"/>
                </a:lnTo>
                <a:lnTo>
                  <a:pt x="1068520" y="375653"/>
                </a:lnTo>
                <a:lnTo>
                  <a:pt x="1063910" y="362813"/>
                </a:lnTo>
                <a:lnTo>
                  <a:pt x="1059287" y="350977"/>
                </a:lnTo>
                <a:lnTo>
                  <a:pt x="1054665" y="338086"/>
                </a:lnTo>
                <a:lnTo>
                  <a:pt x="1050016" y="326250"/>
                </a:lnTo>
                <a:lnTo>
                  <a:pt x="1038929" y="302514"/>
                </a:lnTo>
                <a:lnTo>
                  <a:pt x="1033354" y="290652"/>
                </a:lnTo>
                <a:lnTo>
                  <a:pt x="1026890" y="279793"/>
                </a:lnTo>
                <a:lnTo>
                  <a:pt x="1020400" y="267931"/>
                </a:lnTo>
                <a:lnTo>
                  <a:pt x="1013948" y="257035"/>
                </a:lnTo>
                <a:lnTo>
                  <a:pt x="999128" y="235292"/>
                </a:lnTo>
                <a:lnTo>
                  <a:pt x="991749" y="225425"/>
                </a:lnTo>
                <a:lnTo>
                  <a:pt x="984345" y="214528"/>
                </a:lnTo>
                <a:lnTo>
                  <a:pt x="951045" y="175006"/>
                </a:lnTo>
                <a:lnTo>
                  <a:pt x="914038" y="139382"/>
                </a:lnTo>
                <a:lnTo>
                  <a:pt x="863149" y="98869"/>
                </a:lnTo>
                <a:lnTo>
                  <a:pt x="852036" y="91948"/>
                </a:lnTo>
                <a:lnTo>
                  <a:pt x="840949" y="84023"/>
                </a:lnTo>
                <a:lnTo>
                  <a:pt x="829849" y="78117"/>
                </a:lnTo>
                <a:lnTo>
                  <a:pt x="818737" y="71183"/>
                </a:lnTo>
                <a:lnTo>
                  <a:pt x="806697" y="65265"/>
                </a:lnTo>
                <a:lnTo>
                  <a:pt x="795610" y="58331"/>
                </a:lnTo>
                <a:lnTo>
                  <a:pt x="783583" y="53390"/>
                </a:lnTo>
                <a:lnTo>
                  <a:pt x="771556" y="47472"/>
                </a:lnTo>
                <a:lnTo>
                  <a:pt x="759529" y="42506"/>
                </a:lnTo>
                <a:lnTo>
                  <a:pt x="746575" y="37566"/>
                </a:lnTo>
                <a:lnTo>
                  <a:pt x="734548" y="32626"/>
                </a:lnTo>
                <a:lnTo>
                  <a:pt x="682758" y="16814"/>
                </a:lnTo>
                <a:lnTo>
                  <a:pt x="656850" y="10883"/>
                </a:lnTo>
                <a:lnTo>
                  <a:pt x="602265" y="2971"/>
                </a:lnTo>
                <a:lnTo>
                  <a:pt x="574503" y="1016"/>
                </a:lnTo>
                <a:close/>
              </a:path>
              <a:path w="1092835" h="1066800">
                <a:moveTo>
                  <a:pt x="546741" y="0"/>
                </a:moveTo>
                <a:lnTo>
                  <a:pt x="546741" y="1016"/>
                </a:lnTo>
                <a:lnTo>
                  <a:pt x="560635" y="1016"/>
                </a:lnTo>
                <a:lnTo>
                  <a:pt x="546741" y="0"/>
                </a:lnTo>
                <a:close/>
              </a:path>
            </a:pathLst>
          </a:custGeom>
          <a:solidFill>
            <a:srgbClr val="CCCCFF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48400" y="1143000"/>
            <a:ext cx="763225" cy="8057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96000" y="990600"/>
            <a:ext cx="1092835" cy="1066800"/>
          </a:xfrm>
          <a:custGeom>
            <a:avLst/>
            <a:gdLst/>
            <a:ahLst/>
            <a:cxnLst/>
            <a:rect l="l" t="t" r="r" b="b"/>
            <a:pathLst>
              <a:path w="1092835" h="1066800">
                <a:moveTo>
                  <a:pt x="574503" y="1016"/>
                </a:moveTo>
                <a:lnTo>
                  <a:pt x="518090" y="1016"/>
                </a:lnTo>
                <a:lnTo>
                  <a:pt x="490315" y="2971"/>
                </a:lnTo>
                <a:lnTo>
                  <a:pt x="477373" y="4965"/>
                </a:lnTo>
                <a:lnTo>
                  <a:pt x="449599" y="8902"/>
                </a:lnTo>
                <a:lnTo>
                  <a:pt x="436657" y="10883"/>
                </a:lnTo>
                <a:lnTo>
                  <a:pt x="422789" y="13868"/>
                </a:lnTo>
                <a:lnTo>
                  <a:pt x="409848" y="17818"/>
                </a:lnTo>
                <a:lnTo>
                  <a:pt x="396894" y="20764"/>
                </a:lnTo>
                <a:lnTo>
                  <a:pt x="358959" y="32626"/>
                </a:lnTo>
                <a:lnTo>
                  <a:pt x="321964" y="47472"/>
                </a:lnTo>
                <a:lnTo>
                  <a:pt x="285857" y="65265"/>
                </a:lnTo>
                <a:lnTo>
                  <a:pt x="262743" y="78117"/>
                </a:lnTo>
                <a:lnTo>
                  <a:pt x="251631" y="84023"/>
                </a:lnTo>
                <a:lnTo>
                  <a:pt x="240518" y="91948"/>
                </a:lnTo>
                <a:lnTo>
                  <a:pt x="230358" y="98869"/>
                </a:lnTo>
                <a:lnTo>
                  <a:pt x="219246" y="106781"/>
                </a:lnTo>
                <a:lnTo>
                  <a:pt x="179478" y="139382"/>
                </a:lnTo>
                <a:lnTo>
                  <a:pt x="141546" y="175006"/>
                </a:lnTo>
                <a:lnTo>
                  <a:pt x="108250" y="214528"/>
                </a:lnTo>
                <a:lnTo>
                  <a:pt x="100837" y="225425"/>
                </a:lnTo>
                <a:lnTo>
                  <a:pt x="93428" y="235292"/>
                </a:lnTo>
                <a:lnTo>
                  <a:pt x="86020" y="246176"/>
                </a:lnTo>
                <a:lnTo>
                  <a:pt x="79561" y="257035"/>
                </a:lnTo>
                <a:lnTo>
                  <a:pt x="72152" y="267931"/>
                </a:lnTo>
                <a:lnTo>
                  <a:pt x="65693" y="279793"/>
                </a:lnTo>
                <a:lnTo>
                  <a:pt x="60121" y="290652"/>
                </a:lnTo>
                <a:lnTo>
                  <a:pt x="53662" y="302514"/>
                </a:lnTo>
                <a:lnTo>
                  <a:pt x="42551" y="326250"/>
                </a:lnTo>
                <a:lnTo>
                  <a:pt x="33305" y="349961"/>
                </a:lnTo>
                <a:lnTo>
                  <a:pt x="28682" y="362813"/>
                </a:lnTo>
                <a:lnTo>
                  <a:pt x="24979" y="375653"/>
                </a:lnTo>
                <a:lnTo>
                  <a:pt x="20356" y="387540"/>
                </a:lnTo>
                <a:lnTo>
                  <a:pt x="17570" y="400380"/>
                </a:lnTo>
                <a:lnTo>
                  <a:pt x="13867" y="413232"/>
                </a:lnTo>
                <a:lnTo>
                  <a:pt x="8326" y="438937"/>
                </a:lnTo>
                <a:lnTo>
                  <a:pt x="6459" y="452805"/>
                </a:lnTo>
                <a:lnTo>
                  <a:pt x="4621" y="465645"/>
                </a:lnTo>
                <a:lnTo>
                  <a:pt x="2785" y="479475"/>
                </a:lnTo>
                <a:lnTo>
                  <a:pt x="1771" y="493306"/>
                </a:lnTo>
                <a:lnTo>
                  <a:pt x="0" y="520014"/>
                </a:lnTo>
                <a:lnTo>
                  <a:pt x="0" y="547687"/>
                </a:lnTo>
                <a:lnTo>
                  <a:pt x="1836" y="575373"/>
                </a:lnTo>
                <a:lnTo>
                  <a:pt x="2785" y="588238"/>
                </a:lnTo>
                <a:lnTo>
                  <a:pt x="4621" y="602068"/>
                </a:lnTo>
                <a:lnTo>
                  <a:pt x="6459" y="614908"/>
                </a:lnTo>
                <a:lnTo>
                  <a:pt x="8326" y="628751"/>
                </a:lnTo>
                <a:lnTo>
                  <a:pt x="11111" y="641591"/>
                </a:lnTo>
                <a:lnTo>
                  <a:pt x="13867" y="654443"/>
                </a:lnTo>
                <a:lnTo>
                  <a:pt x="17570" y="667334"/>
                </a:lnTo>
                <a:lnTo>
                  <a:pt x="20356" y="680173"/>
                </a:lnTo>
                <a:lnTo>
                  <a:pt x="24979" y="692010"/>
                </a:lnTo>
                <a:lnTo>
                  <a:pt x="28682" y="704862"/>
                </a:lnTo>
                <a:lnTo>
                  <a:pt x="42551" y="741451"/>
                </a:lnTo>
                <a:lnTo>
                  <a:pt x="60121" y="777062"/>
                </a:lnTo>
                <a:lnTo>
                  <a:pt x="65693" y="787908"/>
                </a:lnTo>
                <a:lnTo>
                  <a:pt x="72152" y="799782"/>
                </a:lnTo>
                <a:lnTo>
                  <a:pt x="79561" y="810628"/>
                </a:lnTo>
                <a:lnTo>
                  <a:pt x="86020" y="821524"/>
                </a:lnTo>
                <a:lnTo>
                  <a:pt x="93428" y="832421"/>
                </a:lnTo>
                <a:lnTo>
                  <a:pt x="100837" y="842289"/>
                </a:lnTo>
                <a:lnTo>
                  <a:pt x="108250" y="853173"/>
                </a:lnTo>
                <a:lnTo>
                  <a:pt x="141546" y="892708"/>
                </a:lnTo>
                <a:lnTo>
                  <a:pt x="198888" y="945095"/>
                </a:lnTo>
                <a:lnTo>
                  <a:pt x="230358" y="968832"/>
                </a:lnTo>
                <a:lnTo>
                  <a:pt x="240518" y="975766"/>
                </a:lnTo>
                <a:lnTo>
                  <a:pt x="251631" y="983640"/>
                </a:lnTo>
                <a:lnTo>
                  <a:pt x="262743" y="989596"/>
                </a:lnTo>
                <a:lnTo>
                  <a:pt x="274745" y="996530"/>
                </a:lnTo>
                <a:lnTo>
                  <a:pt x="285857" y="1002449"/>
                </a:lnTo>
                <a:lnTo>
                  <a:pt x="321964" y="1020229"/>
                </a:lnTo>
                <a:lnTo>
                  <a:pt x="358959" y="1035075"/>
                </a:lnTo>
                <a:lnTo>
                  <a:pt x="396894" y="1046911"/>
                </a:lnTo>
                <a:lnTo>
                  <a:pt x="409848" y="1049883"/>
                </a:lnTo>
                <a:lnTo>
                  <a:pt x="422789" y="1053846"/>
                </a:lnTo>
                <a:lnTo>
                  <a:pt x="436657" y="1055839"/>
                </a:lnTo>
                <a:lnTo>
                  <a:pt x="449599" y="1058786"/>
                </a:lnTo>
                <a:lnTo>
                  <a:pt x="490315" y="1064729"/>
                </a:lnTo>
                <a:lnTo>
                  <a:pt x="518090" y="1066698"/>
                </a:lnTo>
                <a:lnTo>
                  <a:pt x="574503" y="1066698"/>
                </a:lnTo>
                <a:lnTo>
                  <a:pt x="602265" y="1064729"/>
                </a:lnTo>
                <a:lnTo>
                  <a:pt x="630002" y="1060780"/>
                </a:lnTo>
                <a:lnTo>
                  <a:pt x="642943" y="1058786"/>
                </a:lnTo>
                <a:lnTo>
                  <a:pt x="656850" y="1056817"/>
                </a:lnTo>
                <a:lnTo>
                  <a:pt x="682758" y="1050874"/>
                </a:lnTo>
                <a:lnTo>
                  <a:pt x="734548" y="1035075"/>
                </a:lnTo>
                <a:lnTo>
                  <a:pt x="746575" y="1030109"/>
                </a:lnTo>
                <a:lnTo>
                  <a:pt x="759529" y="1025169"/>
                </a:lnTo>
                <a:lnTo>
                  <a:pt x="771556" y="1020229"/>
                </a:lnTo>
                <a:lnTo>
                  <a:pt x="783583" y="1014310"/>
                </a:lnTo>
                <a:lnTo>
                  <a:pt x="795610" y="1009370"/>
                </a:lnTo>
                <a:lnTo>
                  <a:pt x="806697" y="1002449"/>
                </a:lnTo>
                <a:lnTo>
                  <a:pt x="818737" y="996530"/>
                </a:lnTo>
                <a:lnTo>
                  <a:pt x="829849" y="989596"/>
                </a:lnTo>
                <a:lnTo>
                  <a:pt x="840949" y="983640"/>
                </a:lnTo>
                <a:lnTo>
                  <a:pt x="852036" y="975766"/>
                </a:lnTo>
                <a:lnTo>
                  <a:pt x="863149" y="968832"/>
                </a:lnTo>
                <a:lnTo>
                  <a:pt x="893667" y="945095"/>
                </a:lnTo>
                <a:lnTo>
                  <a:pt x="932516" y="911479"/>
                </a:lnTo>
                <a:lnTo>
                  <a:pt x="984345" y="853173"/>
                </a:lnTo>
                <a:lnTo>
                  <a:pt x="991749" y="842289"/>
                </a:lnTo>
                <a:lnTo>
                  <a:pt x="999128" y="832421"/>
                </a:lnTo>
                <a:lnTo>
                  <a:pt x="1013948" y="810628"/>
                </a:lnTo>
                <a:lnTo>
                  <a:pt x="1020400" y="799782"/>
                </a:lnTo>
                <a:lnTo>
                  <a:pt x="1026890" y="787908"/>
                </a:lnTo>
                <a:lnTo>
                  <a:pt x="1033354" y="777062"/>
                </a:lnTo>
                <a:lnTo>
                  <a:pt x="1038929" y="765187"/>
                </a:lnTo>
                <a:lnTo>
                  <a:pt x="1050016" y="741451"/>
                </a:lnTo>
                <a:lnTo>
                  <a:pt x="1054665" y="729576"/>
                </a:lnTo>
                <a:lnTo>
                  <a:pt x="1059287" y="716737"/>
                </a:lnTo>
                <a:lnTo>
                  <a:pt x="1063910" y="704862"/>
                </a:lnTo>
                <a:lnTo>
                  <a:pt x="1068520" y="692010"/>
                </a:lnTo>
                <a:lnTo>
                  <a:pt x="1072229" y="680173"/>
                </a:lnTo>
                <a:lnTo>
                  <a:pt x="1075937" y="667334"/>
                </a:lnTo>
                <a:lnTo>
                  <a:pt x="1078693" y="654443"/>
                </a:lnTo>
                <a:lnTo>
                  <a:pt x="1081487" y="641591"/>
                </a:lnTo>
                <a:lnTo>
                  <a:pt x="1084256" y="627761"/>
                </a:lnTo>
                <a:lnTo>
                  <a:pt x="1087926" y="602068"/>
                </a:lnTo>
                <a:lnTo>
                  <a:pt x="1089806" y="588238"/>
                </a:lnTo>
                <a:lnTo>
                  <a:pt x="1090720" y="574357"/>
                </a:lnTo>
                <a:lnTo>
                  <a:pt x="1091647" y="561517"/>
                </a:lnTo>
                <a:lnTo>
                  <a:pt x="1092600" y="547687"/>
                </a:lnTo>
                <a:lnTo>
                  <a:pt x="1092600" y="506158"/>
                </a:lnTo>
                <a:lnTo>
                  <a:pt x="1091647" y="493306"/>
                </a:lnTo>
                <a:lnTo>
                  <a:pt x="1089806" y="479475"/>
                </a:lnTo>
                <a:lnTo>
                  <a:pt x="1088878" y="465645"/>
                </a:lnTo>
                <a:lnTo>
                  <a:pt x="1086097" y="452805"/>
                </a:lnTo>
                <a:lnTo>
                  <a:pt x="1084256" y="439953"/>
                </a:lnTo>
                <a:lnTo>
                  <a:pt x="1081487" y="426072"/>
                </a:lnTo>
                <a:lnTo>
                  <a:pt x="1078693" y="413232"/>
                </a:lnTo>
                <a:lnTo>
                  <a:pt x="1075937" y="400380"/>
                </a:lnTo>
                <a:lnTo>
                  <a:pt x="1072229" y="387540"/>
                </a:lnTo>
                <a:lnTo>
                  <a:pt x="1068520" y="375653"/>
                </a:lnTo>
                <a:lnTo>
                  <a:pt x="1063910" y="362813"/>
                </a:lnTo>
                <a:lnTo>
                  <a:pt x="1059287" y="350977"/>
                </a:lnTo>
                <a:lnTo>
                  <a:pt x="1054665" y="338086"/>
                </a:lnTo>
                <a:lnTo>
                  <a:pt x="1050016" y="326250"/>
                </a:lnTo>
                <a:lnTo>
                  <a:pt x="1038929" y="302514"/>
                </a:lnTo>
                <a:lnTo>
                  <a:pt x="1033354" y="290652"/>
                </a:lnTo>
                <a:lnTo>
                  <a:pt x="1026890" y="279793"/>
                </a:lnTo>
                <a:lnTo>
                  <a:pt x="1020400" y="267931"/>
                </a:lnTo>
                <a:lnTo>
                  <a:pt x="1013948" y="257035"/>
                </a:lnTo>
                <a:lnTo>
                  <a:pt x="999128" y="235292"/>
                </a:lnTo>
                <a:lnTo>
                  <a:pt x="991749" y="225425"/>
                </a:lnTo>
                <a:lnTo>
                  <a:pt x="984345" y="214528"/>
                </a:lnTo>
                <a:lnTo>
                  <a:pt x="951045" y="175006"/>
                </a:lnTo>
                <a:lnTo>
                  <a:pt x="914038" y="139382"/>
                </a:lnTo>
                <a:lnTo>
                  <a:pt x="863149" y="98869"/>
                </a:lnTo>
                <a:lnTo>
                  <a:pt x="852036" y="91948"/>
                </a:lnTo>
                <a:lnTo>
                  <a:pt x="840949" y="84023"/>
                </a:lnTo>
                <a:lnTo>
                  <a:pt x="829849" y="78117"/>
                </a:lnTo>
                <a:lnTo>
                  <a:pt x="818737" y="71183"/>
                </a:lnTo>
                <a:lnTo>
                  <a:pt x="806697" y="65265"/>
                </a:lnTo>
                <a:lnTo>
                  <a:pt x="795610" y="58331"/>
                </a:lnTo>
                <a:lnTo>
                  <a:pt x="783583" y="53390"/>
                </a:lnTo>
                <a:lnTo>
                  <a:pt x="771556" y="47472"/>
                </a:lnTo>
                <a:lnTo>
                  <a:pt x="759529" y="42506"/>
                </a:lnTo>
                <a:lnTo>
                  <a:pt x="746575" y="37566"/>
                </a:lnTo>
                <a:lnTo>
                  <a:pt x="734548" y="32626"/>
                </a:lnTo>
                <a:lnTo>
                  <a:pt x="682758" y="16814"/>
                </a:lnTo>
                <a:lnTo>
                  <a:pt x="656850" y="10883"/>
                </a:lnTo>
                <a:lnTo>
                  <a:pt x="602265" y="2971"/>
                </a:lnTo>
                <a:lnTo>
                  <a:pt x="574503" y="1016"/>
                </a:lnTo>
                <a:close/>
              </a:path>
              <a:path w="1092835" h="1066800">
                <a:moveTo>
                  <a:pt x="546741" y="0"/>
                </a:moveTo>
                <a:lnTo>
                  <a:pt x="546741" y="1016"/>
                </a:lnTo>
                <a:lnTo>
                  <a:pt x="560635" y="1016"/>
                </a:lnTo>
                <a:lnTo>
                  <a:pt x="546741" y="0"/>
                </a:lnTo>
                <a:close/>
              </a:path>
            </a:pathLst>
          </a:custGeom>
          <a:solidFill>
            <a:srgbClr val="CCCCFF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96000" y="990600"/>
            <a:ext cx="1092835" cy="1066800"/>
          </a:xfrm>
          <a:custGeom>
            <a:avLst/>
            <a:gdLst/>
            <a:ahLst/>
            <a:cxnLst/>
            <a:rect l="l" t="t" r="r" b="b"/>
            <a:pathLst>
              <a:path w="1092835" h="1066800">
                <a:moveTo>
                  <a:pt x="546737" y="1014"/>
                </a:moveTo>
                <a:lnTo>
                  <a:pt x="532876" y="1014"/>
                </a:lnTo>
                <a:lnTo>
                  <a:pt x="518091" y="1014"/>
                </a:lnTo>
                <a:lnTo>
                  <a:pt x="504193" y="1988"/>
                </a:lnTo>
                <a:lnTo>
                  <a:pt x="490320" y="2963"/>
                </a:lnTo>
                <a:lnTo>
                  <a:pt x="477372" y="4965"/>
                </a:lnTo>
                <a:lnTo>
                  <a:pt x="463499" y="6928"/>
                </a:lnTo>
                <a:lnTo>
                  <a:pt x="449601" y="8890"/>
                </a:lnTo>
                <a:lnTo>
                  <a:pt x="436653" y="10879"/>
                </a:lnTo>
                <a:lnTo>
                  <a:pt x="422792" y="13856"/>
                </a:lnTo>
                <a:lnTo>
                  <a:pt x="409844" y="17807"/>
                </a:lnTo>
                <a:lnTo>
                  <a:pt x="396896" y="20758"/>
                </a:lnTo>
                <a:lnTo>
                  <a:pt x="358964" y="32625"/>
                </a:lnTo>
                <a:lnTo>
                  <a:pt x="321957" y="47470"/>
                </a:lnTo>
                <a:lnTo>
                  <a:pt x="285863" y="65265"/>
                </a:lnTo>
                <a:lnTo>
                  <a:pt x="262741" y="78107"/>
                </a:lnTo>
                <a:lnTo>
                  <a:pt x="251630" y="84021"/>
                </a:lnTo>
                <a:lnTo>
                  <a:pt x="240519" y="91937"/>
                </a:lnTo>
                <a:lnTo>
                  <a:pt x="230358" y="98865"/>
                </a:lnTo>
                <a:lnTo>
                  <a:pt x="219247" y="106781"/>
                </a:lnTo>
                <a:lnTo>
                  <a:pt x="179478" y="139381"/>
                </a:lnTo>
                <a:lnTo>
                  <a:pt x="141546" y="174997"/>
                </a:lnTo>
                <a:lnTo>
                  <a:pt x="124899" y="194780"/>
                </a:lnTo>
                <a:lnTo>
                  <a:pt x="116575" y="204646"/>
                </a:lnTo>
                <a:lnTo>
                  <a:pt x="108251" y="214525"/>
                </a:lnTo>
                <a:lnTo>
                  <a:pt x="100837" y="225417"/>
                </a:lnTo>
                <a:lnTo>
                  <a:pt x="93428" y="235283"/>
                </a:lnTo>
                <a:lnTo>
                  <a:pt x="86021" y="246176"/>
                </a:lnTo>
                <a:lnTo>
                  <a:pt x="79562" y="257029"/>
                </a:lnTo>
                <a:lnTo>
                  <a:pt x="72153" y="267922"/>
                </a:lnTo>
                <a:lnTo>
                  <a:pt x="65693" y="279790"/>
                </a:lnTo>
                <a:lnTo>
                  <a:pt x="60122" y="290643"/>
                </a:lnTo>
                <a:lnTo>
                  <a:pt x="53663" y="302511"/>
                </a:lnTo>
                <a:lnTo>
                  <a:pt x="37928" y="338087"/>
                </a:lnTo>
                <a:lnTo>
                  <a:pt x="24980" y="375652"/>
                </a:lnTo>
                <a:lnTo>
                  <a:pt x="20356" y="387533"/>
                </a:lnTo>
                <a:lnTo>
                  <a:pt x="17571" y="400375"/>
                </a:lnTo>
                <a:lnTo>
                  <a:pt x="13866" y="413231"/>
                </a:lnTo>
                <a:lnTo>
                  <a:pt x="11111" y="426073"/>
                </a:lnTo>
                <a:lnTo>
                  <a:pt x="8326" y="438928"/>
                </a:lnTo>
                <a:lnTo>
                  <a:pt x="6459" y="452798"/>
                </a:lnTo>
                <a:lnTo>
                  <a:pt x="4621" y="465640"/>
                </a:lnTo>
                <a:lnTo>
                  <a:pt x="2785" y="479470"/>
                </a:lnTo>
                <a:lnTo>
                  <a:pt x="1836" y="492326"/>
                </a:lnTo>
                <a:lnTo>
                  <a:pt x="918" y="506156"/>
                </a:lnTo>
                <a:lnTo>
                  <a:pt x="0" y="520012"/>
                </a:lnTo>
                <a:lnTo>
                  <a:pt x="0" y="533842"/>
                </a:lnTo>
                <a:lnTo>
                  <a:pt x="0" y="547686"/>
                </a:lnTo>
                <a:lnTo>
                  <a:pt x="918" y="561516"/>
                </a:lnTo>
                <a:lnTo>
                  <a:pt x="1836" y="575372"/>
                </a:lnTo>
                <a:lnTo>
                  <a:pt x="2785" y="588228"/>
                </a:lnTo>
                <a:lnTo>
                  <a:pt x="4621" y="602058"/>
                </a:lnTo>
                <a:lnTo>
                  <a:pt x="6459" y="614900"/>
                </a:lnTo>
                <a:lnTo>
                  <a:pt x="8326" y="628743"/>
                </a:lnTo>
                <a:lnTo>
                  <a:pt x="11111" y="641586"/>
                </a:lnTo>
                <a:lnTo>
                  <a:pt x="13866" y="654441"/>
                </a:lnTo>
                <a:lnTo>
                  <a:pt x="17571" y="667323"/>
                </a:lnTo>
                <a:lnTo>
                  <a:pt x="20356" y="680165"/>
                </a:lnTo>
                <a:lnTo>
                  <a:pt x="24980" y="692006"/>
                </a:lnTo>
                <a:lnTo>
                  <a:pt x="28683" y="704862"/>
                </a:lnTo>
                <a:lnTo>
                  <a:pt x="33306" y="717704"/>
                </a:lnTo>
                <a:lnTo>
                  <a:pt x="37928" y="729572"/>
                </a:lnTo>
                <a:lnTo>
                  <a:pt x="42551" y="741452"/>
                </a:lnTo>
                <a:lnTo>
                  <a:pt x="48091" y="753320"/>
                </a:lnTo>
                <a:lnTo>
                  <a:pt x="53663" y="765188"/>
                </a:lnTo>
                <a:lnTo>
                  <a:pt x="60122" y="777055"/>
                </a:lnTo>
                <a:lnTo>
                  <a:pt x="65693" y="787908"/>
                </a:lnTo>
                <a:lnTo>
                  <a:pt x="72153" y="799776"/>
                </a:lnTo>
                <a:lnTo>
                  <a:pt x="79562" y="810629"/>
                </a:lnTo>
                <a:lnTo>
                  <a:pt x="86021" y="821522"/>
                </a:lnTo>
                <a:lnTo>
                  <a:pt x="93428" y="832415"/>
                </a:lnTo>
                <a:lnTo>
                  <a:pt x="100837" y="842281"/>
                </a:lnTo>
                <a:lnTo>
                  <a:pt x="108251" y="853174"/>
                </a:lnTo>
                <a:lnTo>
                  <a:pt x="116575" y="863052"/>
                </a:lnTo>
                <a:lnTo>
                  <a:pt x="124899" y="872918"/>
                </a:lnTo>
                <a:lnTo>
                  <a:pt x="133222" y="882836"/>
                </a:lnTo>
                <a:lnTo>
                  <a:pt x="141546" y="892701"/>
                </a:lnTo>
                <a:lnTo>
                  <a:pt x="160044" y="911471"/>
                </a:lnTo>
                <a:lnTo>
                  <a:pt x="179478" y="928278"/>
                </a:lnTo>
                <a:lnTo>
                  <a:pt x="198888" y="945085"/>
                </a:lnTo>
                <a:lnTo>
                  <a:pt x="219247" y="960917"/>
                </a:lnTo>
                <a:lnTo>
                  <a:pt x="230358" y="968826"/>
                </a:lnTo>
                <a:lnTo>
                  <a:pt x="240519" y="975759"/>
                </a:lnTo>
                <a:lnTo>
                  <a:pt x="251630" y="983639"/>
                </a:lnTo>
                <a:lnTo>
                  <a:pt x="262741" y="989590"/>
                </a:lnTo>
                <a:lnTo>
                  <a:pt x="274752" y="996521"/>
                </a:lnTo>
                <a:lnTo>
                  <a:pt x="285863" y="1002440"/>
                </a:lnTo>
                <a:lnTo>
                  <a:pt x="297886" y="1008358"/>
                </a:lnTo>
                <a:lnTo>
                  <a:pt x="309922" y="1014309"/>
                </a:lnTo>
                <a:lnTo>
                  <a:pt x="321957" y="1020227"/>
                </a:lnTo>
                <a:lnTo>
                  <a:pt x="333980" y="1025165"/>
                </a:lnTo>
                <a:lnTo>
                  <a:pt x="345979" y="1030102"/>
                </a:lnTo>
                <a:lnTo>
                  <a:pt x="358964" y="1035071"/>
                </a:lnTo>
                <a:lnTo>
                  <a:pt x="370963" y="1039028"/>
                </a:lnTo>
                <a:lnTo>
                  <a:pt x="383936" y="1042985"/>
                </a:lnTo>
                <a:lnTo>
                  <a:pt x="396896" y="1046909"/>
                </a:lnTo>
                <a:lnTo>
                  <a:pt x="409844" y="1049884"/>
                </a:lnTo>
                <a:lnTo>
                  <a:pt x="422792" y="1053841"/>
                </a:lnTo>
                <a:lnTo>
                  <a:pt x="436653" y="1055835"/>
                </a:lnTo>
                <a:lnTo>
                  <a:pt x="449601" y="1058777"/>
                </a:lnTo>
                <a:lnTo>
                  <a:pt x="463499" y="1060773"/>
                </a:lnTo>
                <a:lnTo>
                  <a:pt x="476447" y="1062734"/>
                </a:lnTo>
                <a:lnTo>
                  <a:pt x="490320" y="1064728"/>
                </a:lnTo>
                <a:lnTo>
                  <a:pt x="504193" y="1065710"/>
                </a:lnTo>
                <a:lnTo>
                  <a:pt x="518091" y="1066691"/>
                </a:lnTo>
                <a:lnTo>
                  <a:pt x="531951" y="1066691"/>
                </a:lnTo>
                <a:lnTo>
                  <a:pt x="546737" y="1066691"/>
                </a:lnTo>
                <a:lnTo>
                  <a:pt x="560635" y="1066691"/>
                </a:lnTo>
                <a:lnTo>
                  <a:pt x="574508" y="1066691"/>
                </a:lnTo>
                <a:lnTo>
                  <a:pt x="588368" y="1065710"/>
                </a:lnTo>
                <a:lnTo>
                  <a:pt x="602266" y="1064728"/>
                </a:lnTo>
                <a:lnTo>
                  <a:pt x="616139" y="1062734"/>
                </a:lnTo>
                <a:lnTo>
                  <a:pt x="630000" y="1060773"/>
                </a:lnTo>
                <a:lnTo>
                  <a:pt x="642948" y="1058777"/>
                </a:lnTo>
                <a:lnTo>
                  <a:pt x="656846" y="1056816"/>
                </a:lnTo>
                <a:lnTo>
                  <a:pt x="669806" y="1053841"/>
                </a:lnTo>
                <a:lnTo>
                  <a:pt x="682754" y="1050865"/>
                </a:lnTo>
                <a:lnTo>
                  <a:pt x="695702" y="1046909"/>
                </a:lnTo>
                <a:lnTo>
                  <a:pt x="708651" y="1042985"/>
                </a:lnTo>
                <a:lnTo>
                  <a:pt x="721599" y="1039028"/>
                </a:lnTo>
                <a:lnTo>
                  <a:pt x="734547" y="1035071"/>
                </a:lnTo>
                <a:lnTo>
                  <a:pt x="746583" y="1030102"/>
                </a:lnTo>
                <a:lnTo>
                  <a:pt x="759531" y="1025165"/>
                </a:lnTo>
                <a:lnTo>
                  <a:pt x="771554" y="1020227"/>
                </a:lnTo>
                <a:lnTo>
                  <a:pt x="783590" y="1014309"/>
                </a:lnTo>
                <a:lnTo>
                  <a:pt x="795613" y="1009371"/>
                </a:lnTo>
                <a:lnTo>
                  <a:pt x="806699" y="1002440"/>
                </a:lnTo>
                <a:lnTo>
                  <a:pt x="818735" y="996521"/>
                </a:lnTo>
                <a:lnTo>
                  <a:pt x="829845" y="989590"/>
                </a:lnTo>
                <a:lnTo>
                  <a:pt x="840956" y="983639"/>
                </a:lnTo>
                <a:lnTo>
                  <a:pt x="852042" y="975759"/>
                </a:lnTo>
                <a:lnTo>
                  <a:pt x="863153" y="968826"/>
                </a:lnTo>
                <a:lnTo>
                  <a:pt x="873314" y="960917"/>
                </a:lnTo>
                <a:lnTo>
                  <a:pt x="893674" y="945085"/>
                </a:lnTo>
                <a:lnTo>
                  <a:pt x="914033" y="928278"/>
                </a:lnTo>
                <a:lnTo>
                  <a:pt x="932518" y="911471"/>
                </a:lnTo>
                <a:lnTo>
                  <a:pt x="951040" y="892701"/>
                </a:lnTo>
                <a:lnTo>
                  <a:pt x="959364" y="882836"/>
                </a:lnTo>
                <a:lnTo>
                  <a:pt x="967688" y="872918"/>
                </a:lnTo>
                <a:lnTo>
                  <a:pt x="976011" y="863052"/>
                </a:lnTo>
                <a:lnTo>
                  <a:pt x="984348" y="853174"/>
                </a:lnTo>
                <a:lnTo>
                  <a:pt x="991747" y="842281"/>
                </a:lnTo>
                <a:lnTo>
                  <a:pt x="999133" y="832415"/>
                </a:lnTo>
                <a:lnTo>
                  <a:pt x="1006532" y="821522"/>
                </a:lnTo>
                <a:lnTo>
                  <a:pt x="1013943" y="810629"/>
                </a:lnTo>
                <a:lnTo>
                  <a:pt x="1020405" y="799776"/>
                </a:lnTo>
                <a:lnTo>
                  <a:pt x="1026891" y="787908"/>
                </a:lnTo>
                <a:lnTo>
                  <a:pt x="1033353" y="777055"/>
                </a:lnTo>
                <a:lnTo>
                  <a:pt x="1038927" y="765188"/>
                </a:lnTo>
                <a:lnTo>
                  <a:pt x="1044464" y="753320"/>
                </a:lnTo>
                <a:lnTo>
                  <a:pt x="1050013" y="741452"/>
                </a:lnTo>
                <a:lnTo>
                  <a:pt x="1054662" y="729572"/>
                </a:lnTo>
                <a:lnTo>
                  <a:pt x="1059287" y="716729"/>
                </a:lnTo>
                <a:lnTo>
                  <a:pt x="1063911" y="704862"/>
                </a:lnTo>
                <a:lnTo>
                  <a:pt x="1068523" y="692006"/>
                </a:lnTo>
                <a:lnTo>
                  <a:pt x="1072235" y="680165"/>
                </a:lnTo>
                <a:lnTo>
                  <a:pt x="1075934" y="667323"/>
                </a:lnTo>
                <a:lnTo>
                  <a:pt x="1078696" y="654441"/>
                </a:lnTo>
                <a:lnTo>
                  <a:pt x="1081483" y="641586"/>
                </a:lnTo>
                <a:lnTo>
                  <a:pt x="1084258" y="627756"/>
                </a:lnTo>
                <a:lnTo>
                  <a:pt x="1086095" y="614900"/>
                </a:lnTo>
                <a:lnTo>
                  <a:pt x="1087933" y="602058"/>
                </a:lnTo>
                <a:lnTo>
                  <a:pt x="1089807" y="588228"/>
                </a:lnTo>
                <a:lnTo>
                  <a:pt x="1090720" y="574358"/>
                </a:lnTo>
                <a:lnTo>
                  <a:pt x="1091645" y="561516"/>
                </a:lnTo>
                <a:lnTo>
                  <a:pt x="1092594" y="547686"/>
                </a:lnTo>
                <a:lnTo>
                  <a:pt x="1092594" y="533842"/>
                </a:lnTo>
                <a:lnTo>
                  <a:pt x="1092594" y="520012"/>
                </a:lnTo>
                <a:lnTo>
                  <a:pt x="1092594" y="506156"/>
                </a:lnTo>
                <a:lnTo>
                  <a:pt x="1091645" y="493300"/>
                </a:lnTo>
                <a:lnTo>
                  <a:pt x="1089807" y="479470"/>
                </a:lnTo>
                <a:lnTo>
                  <a:pt x="1088882" y="465640"/>
                </a:lnTo>
                <a:lnTo>
                  <a:pt x="1086095" y="452798"/>
                </a:lnTo>
                <a:lnTo>
                  <a:pt x="1084258" y="439942"/>
                </a:lnTo>
                <a:lnTo>
                  <a:pt x="1081483" y="426073"/>
                </a:lnTo>
                <a:lnTo>
                  <a:pt x="1078696" y="413231"/>
                </a:lnTo>
                <a:lnTo>
                  <a:pt x="1075934" y="400375"/>
                </a:lnTo>
                <a:lnTo>
                  <a:pt x="1072235" y="387533"/>
                </a:lnTo>
                <a:lnTo>
                  <a:pt x="1068523" y="375652"/>
                </a:lnTo>
                <a:lnTo>
                  <a:pt x="1063911" y="362810"/>
                </a:lnTo>
                <a:lnTo>
                  <a:pt x="1059287" y="350969"/>
                </a:lnTo>
                <a:lnTo>
                  <a:pt x="1054662" y="338087"/>
                </a:lnTo>
                <a:lnTo>
                  <a:pt x="1050013" y="326246"/>
                </a:lnTo>
                <a:lnTo>
                  <a:pt x="1044464" y="314378"/>
                </a:lnTo>
                <a:lnTo>
                  <a:pt x="1038927" y="302511"/>
                </a:lnTo>
                <a:lnTo>
                  <a:pt x="1033353" y="290643"/>
                </a:lnTo>
                <a:lnTo>
                  <a:pt x="1026891" y="279790"/>
                </a:lnTo>
                <a:lnTo>
                  <a:pt x="1020405" y="267922"/>
                </a:lnTo>
                <a:lnTo>
                  <a:pt x="1013943" y="257029"/>
                </a:lnTo>
                <a:lnTo>
                  <a:pt x="1006532" y="246176"/>
                </a:lnTo>
                <a:lnTo>
                  <a:pt x="999133" y="235283"/>
                </a:lnTo>
                <a:lnTo>
                  <a:pt x="991747" y="225417"/>
                </a:lnTo>
                <a:lnTo>
                  <a:pt x="984348" y="214525"/>
                </a:lnTo>
                <a:lnTo>
                  <a:pt x="976011" y="204646"/>
                </a:lnTo>
                <a:lnTo>
                  <a:pt x="967688" y="194780"/>
                </a:lnTo>
                <a:lnTo>
                  <a:pt x="959364" y="184862"/>
                </a:lnTo>
                <a:lnTo>
                  <a:pt x="951040" y="174997"/>
                </a:lnTo>
                <a:lnTo>
                  <a:pt x="932518" y="157202"/>
                </a:lnTo>
                <a:lnTo>
                  <a:pt x="914033" y="139381"/>
                </a:lnTo>
                <a:lnTo>
                  <a:pt x="893674" y="122574"/>
                </a:lnTo>
                <a:lnTo>
                  <a:pt x="873314" y="106781"/>
                </a:lnTo>
                <a:lnTo>
                  <a:pt x="863153" y="98865"/>
                </a:lnTo>
                <a:lnTo>
                  <a:pt x="852042" y="91937"/>
                </a:lnTo>
                <a:lnTo>
                  <a:pt x="840956" y="84021"/>
                </a:lnTo>
                <a:lnTo>
                  <a:pt x="829845" y="78107"/>
                </a:lnTo>
                <a:lnTo>
                  <a:pt x="818735" y="71179"/>
                </a:lnTo>
                <a:lnTo>
                  <a:pt x="806699" y="65265"/>
                </a:lnTo>
                <a:lnTo>
                  <a:pt x="795613" y="58323"/>
                </a:lnTo>
                <a:lnTo>
                  <a:pt x="783590" y="53384"/>
                </a:lnTo>
                <a:lnTo>
                  <a:pt x="771554" y="47470"/>
                </a:lnTo>
                <a:lnTo>
                  <a:pt x="759531" y="42504"/>
                </a:lnTo>
                <a:lnTo>
                  <a:pt x="746583" y="37565"/>
                </a:lnTo>
                <a:lnTo>
                  <a:pt x="734547" y="32625"/>
                </a:lnTo>
                <a:lnTo>
                  <a:pt x="721599" y="28674"/>
                </a:lnTo>
                <a:lnTo>
                  <a:pt x="708651" y="24709"/>
                </a:lnTo>
                <a:lnTo>
                  <a:pt x="695702" y="20758"/>
                </a:lnTo>
                <a:lnTo>
                  <a:pt x="682754" y="16806"/>
                </a:lnTo>
                <a:lnTo>
                  <a:pt x="669806" y="13856"/>
                </a:lnTo>
                <a:lnTo>
                  <a:pt x="656846" y="10879"/>
                </a:lnTo>
                <a:lnTo>
                  <a:pt x="642948" y="8890"/>
                </a:lnTo>
                <a:lnTo>
                  <a:pt x="630000" y="6928"/>
                </a:lnTo>
                <a:lnTo>
                  <a:pt x="616139" y="4965"/>
                </a:lnTo>
                <a:lnTo>
                  <a:pt x="602266" y="2963"/>
                </a:lnTo>
                <a:lnTo>
                  <a:pt x="588368" y="1988"/>
                </a:lnTo>
                <a:lnTo>
                  <a:pt x="574508" y="1014"/>
                </a:lnTo>
                <a:lnTo>
                  <a:pt x="560635" y="1014"/>
                </a:lnTo>
                <a:lnTo>
                  <a:pt x="546737" y="0"/>
                </a:lnTo>
              </a:path>
            </a:pathLst>
          </a:custGeom>
          <a:ln w="36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48400" y="1143000"/>
            <a:ext cx="763225" cy="8057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332047" y="982775"/>
            <a:ext cx="1168400" cy="1170940"/>
          </a:xfrm>
          <a:custGeom>
            <a:avLst/>
            <a:gdLst/>
            <a:ahLst/>
            <a:cxnLst/>
            <a:rect l="l" t="t" r="r" b="b"/>
            <a:pathLst>
              <a:path w="1168400" h="1170939">
                <a:moveTo>
                  <a:pt x="583971" y="0"/>
                </a:moveTo>
                <a:lnTo>
                  <a:pt x="536075" y="1940"/>
                </a:lnTo>
                <a:lnTo>
                  <a:pt x="489245" y="7663"/>
                </a:lnTo>
                <a:lnTo>
                  <a:pt x="443632" y="17016"/>
                </a:lnTo>
                <a:lnTo>
                  <a:pt x="399387" y="29848"/>
                </a:lnTo>
                <a:lnTo>
                  <a:pt x="356658" y="46010"/>
                </a:lnTo>
                <a:lnTo>
                  <a:pt x="315598" y="65350"/>
                </a:lnTo>
                <a:lnTo>
                  <a:pt x="276355" y="87718"/>
                </a:lnTo>
                <a:lnTo>
                  <a:pt x="239080" y="112962"/>
                </a:lnTo>
                <a:lnTo>
                  <a:pt x="203924" y="140932"/>
                </a:lnTo>
                <a:lnTo>
                  <a:pt x="171037" y="171478"/>
                </a:lnTo>
                <a:lnTo>
                  <a:pt x="140568" y="204448"/>
                </a:lnTo>
                <a:lnTo>
                  <a:pt x="112669" y="239692"/>
                </a:lnTo>
                <a:lnTo>
                  <a:pt x="87489" y="277059"/>
                </a:lnTo>
                <a:lnTo>
                  <a:pt x="65179" y="316398"/>
                </a:lnTo>
                <a:lnTo>
                  <a:pt x="45889" y="357558"/>
                </a:lnTo>
                <a:lnTo>
                  <a:pt x="29770" y="400390"/>
                </a:lnTo>
                <a:lnTo>
                  <a:pt x="16971" y="444741"/>
                </a:lnTo>
                <a:lnTo>
                  <a:pt x="7642" y="490461"/>
                </a:lnTo>
                <a:lnTo>
                  <a:pt x="1935" y="537400"/>
                </a:lnTo>
                <a:lnTo>
                  <a:pt x="0" y="585406"/>
                </a:lnTo>
                <a:lnTo>
                  <a:pt x="1935" y="633418"/>
                </a:lnTo>
                <a:lnTo>
                  <a:pt x="7642" y="680360"/>
                </a:lnTo>
                <a:lnTo>
                  <a:pt x="16971" y="726082"/>
                </a:lnTo>
                <a:lnTo>
                  <a:pt x="29770" y="770434"/>
                </a:lnTo>
                <a:lnTo>
                  <a:pt x="45889" y="813265"/>
                </a:lnTo>
                <a:lnTo>
                  <a:pt x="65179" y="854424"/>
                </a:lnTo>
                <a:lnTo>
                  <a:pt x="87489" y="893761"/>
                </a:lnTo>
                <a:lnTo>
                  <a:pt x="112669" y="931125"/>
                </a:lnTo>
                <a:lnTo>
                  <a:pt x="140568" y="966365"/>
                </a:lnTo>
                <a:lnTo>
                  <a:pt x="171037" y="999331"/>
                </a:lnTo>
                <a:lnTo>
                  <a:pt x="203924" y="1029873"/>
                </a:lnTo>
                <a:lnTo>
                  <a:pt x="239080" y="1057839"/>
                </a:lnTo>
                <a:lnTo>
                  <a:pt x="276355" y="1083079"/>
                </a:lnTo>
                <a:lnTo>
                  <a:pt x="315598" y="1105442"/>
                </a:lnTo>
                <a:lnTo>
                  <a:pt x="356658" y="1124778"/>
                </a:lnTo>
                <a:lnTo>
                  <a:pt x="399387" y="1140936"/>
                </a:lnTo>
                <a:lnTo>
                  <a:pt x="443632" y="1153765"/>
                </a:lnTo>
                <a:lnTo>
                  <a:pt x="489245" y="1163116"/>
                </a:lnTo>
                <a:lnTo>
                  <a:pt x="536075" y="1168837"/>
                </a:lnTo>
                <a:lnTo>
                  <a:pt x="583971" y="1170777"/>
                </a:lnTo>
                <a:lnTo>
                  <a:pt x="631872" y="1168837"/>
                </a:lnTo>
                <a:lnTo>
                  <a:pt x="678706" y="1163116"/>
                </a:lnTo>
                <a:lnTo>
                  <a:pt x="724323" y="1153765"/>
                </a:lnTo>
                <a:lnTo>
                  <a:pt x="768571" y="1140936"/>
                </a:lnTo>
                <a:lnTo>
                  <a:pt x="811301" y="1124778"/>
                </a:lnTo>
                <a:lnTo>
                  <a:pt x="852364" y="1105442"/>
                </a:lnTo>
                <a:lnTo>
                  <a:pt x="891607" y="1083079"/>
                </a:lnTo>
                <a:lnTo>
                  <a:pt x="928882" y="1057839"/>
                </a:lnTo>
                <a:lnTo>
                  <a:pt x="964039" y="1029873"/>
                </a:lnTo>
                <a:lnTo>
                  <a:pt x="996926" y="999331"/>
                </a:lnTo>
                <a:lnTo>
                  <a:pt x="1027394" y="966365"/>
                </a:lnTo>
                <a:lnTo>
                  <a:pt x="1055292" y="931125"/>
                </a:lnTo>
                <a:lnTo>
                  <a:pt x="1080471" y="893761"/>
                </a:lnTo>
                <a:lnTo>
                  <a:pt x="1102780" y="854424"/>
                </a:lnTo>
                <a:lnTo>
                  <a:pt x="1122069" y="813265"/>
                </a:lnTo>
                <a:lnTo>
                  <a:pt x="1138187" y="770434"/>
                </a:lnTo>
                <a:lnTo>
                  <a:pt x="1150985" y="726082"/>
                </a:lnTo>
                <a:lnTo>
                  <a:pt x="1160313" y="680360"/>
                </a:lnTo>
                <a:lnTo>
                  <a:pt x="1166019" y="633418"/>
                </a:lnTo>
                <a:lnTo>
                  <a:pt x="1167955" y="585406"/>
                </a:lnTo>
                <a:lnTo>
                  <a:pt x="1166019" y="537400"/>
                </a:lnTo>
                <a:lnTo>
                  <a:pt x="1160313" y="490461"/>
                </a:lnTo>
                <a:lnTo>
                  <a:pt x="1150985" y="444741"/>
                </a:lnTo>
                <a:lnTo>
                  <a:pt x="1138187" y="400390"/>
                </a:lnTo>
                <a:lnTo>
                  <a:pt x="1122069" y="357558"/>
                </a:lnTo>
                <a:lnTo>
                  <a:pt x="1102780" y="316398"/>
                </a:lnTo>
                <a:lnTo>
                  <a:pt x="1080471" y="277059"/>
                </a:lnTo>
                <a:lnTo>
                  <a:pt x="1055292" y="239692"/>
                </a:lnTo>
                <a:lnTo>
                  <a:pt x="1027394" y="204448"/>
                </a:lnTo>
                <a:lnTo>
                  <a:pt x="996926" y="171478"/>
                </a:lnTo>
                <a:lnTo>
                  <a:pt x="964039" y="140932"/>
                </a:lnTo>
                <a:lnTo>
                  <a:pt x="928882" y="112962"/>
                </a:lnTo>
                <a:lnTo>
                  <a:pt x="891607" y="87718"/>
                </a:lnTo>
                <a:lnTo>
                  <a:pt x="852364" y="65350"/>
                </a:lnTo>
                <a:lnTo>
                  <a:pt x="811301" y="46010"/>
                </a:lnTo>
                <a:lnTo>
                  <a:pt x="768571" y="29848"/>
                </a:lnTo>
                <a:lnTo>
                  <a:pt x="724323" y="17016"/>
                </a:lnTo>
                <a:lnTo>
                  <a:pt x="678706" y="7663"/>
                </a:lnTo>
                <a:lnTo>
                  <a:pt x="631872" y="1940"/>
                </a:lnTo>
                <a:lnTo>
                  <a:pt x="583971" y="0"/>
                </a:lnTo>
                <a:close/>
              </a:path>
            </a:pathLst>
          </a:custGeom>
          <a:solidFill>
            <a:srgbClr val="FFFF00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332044" y="982774"/>
            <a:ext cx="1168400" cy="1170940"/>
          </a:xfrm>
          <a:custGeom>
            <a:avLst/>
            <a:gdLst/>
            <a:ahLst/>
            <a:cxnLst/>
            <a:rect l="l" t="t" r="r" b="b"/>
            <a:pathLst>
              <a:path w="1168400" h="1170939">
                <a:moveTo>
                  <a:pt x="583974" y="0"/>
                </a:moveTo>
                <a:lnTo>
                  <a:pt x="536077" y="1940"/>
                </a:lnTo>
                <a:lnTo>
                  <a:pt x="489247" y="7663"/>
                </a:lnTo>
                <a:lnTo>
                  <a:pt x="443634" y="17016"/>
                </a:lnTo>
                <a:lnTo>
                  <a:pt x="399388" y="29848"/>
                </a:lnTo>
                <a:lnTo>
                  <a:pt x="356659" y="46010"/>
                </a:lnTo>
                <a:lnTo>
                  <a:pt x="315598" y="65351"/>
                </a:lnTo>
                <a:lnTo>
                  <a:pt x="276355" y="87718"/>
                </a:lnTo>
                <a:lnTo>
                  <a:pt x="239080" y="112963"/>
                </a:lnTo>
                <a:lnTo>
                  <a:pt x="203924" y="140934"/>
                </a:lnTo>
                <a:lnTo>
                  <a:pt x="171036" y="171480"/>
                </a:lnTo>
                <a:lnTo>
                  <a:pt x="140568" y="204450"/>
                </a:lnTo>
                <a:lnTo>
                  <a:pt x="112669" y="239695"/>
                </a:lnTo>
                <a:lnTo>
                  <a:pt x="87489" y="277062"/>
                </a:lnTo>
                <a:lnTo>
                  <a:pt x="65179" y="316402"/>
                </a:lnTo>
                <a:lnTo>
                  <a:pt x="45889" y="357563"/>
                </a:lnTo>
                <a:lnTo>
                  <a:pt x="29770" y="400395"/>
                </a:lnTo>
                <a:lnTo>
                  <a:pt x="16971" y="444747"/>
                </a:lnTo>
                <a:lnTo>
                  <a:pt x="7642" y="490468"/>
                </a:lnTo>
                <a:lnTo>
                  <a:pt x="1935" y="537408"/>
                </a:lnTo>
                <a:lnTo>
                  <a:pt x="0" y="585415"/>
                </a:lnTo>
                <a:lnTo>
                  <a:pt x="1935" y="633426"/>
                </a:lnTo>
                <a:lnTo>
                  <a:pt x="7642" y="680367"/>
                </a:lnTo>
                <a:lnTo>
                  <a:pt x="16971" y="726089"/>
                </a:lnTo>
                <a:lnTo>
                  <a:pt x="29770" y="770440"/>
                </a:lnTo>
                <a:lnTo>
                  <a:pt x="45889" y="813270"/>
                </a:lnTo>
                <a:lnTo>
                  <a:pt x="65179" y="854429"/>
                </a:lnTo>
                <a:lnTo>
                  <a:pt x="87489" y="893765"/>
                </a:lnTo>
                <a:lnTo>
                  <a:pt x="112669" y="931129"/>
                </a:lnTo>
                <a:lnTo>
                  <a:pt x="140568" y="966369"/>
                </a:lnTo>
                <a:lnTo>
                  <a:pt x="171036" y="999334"/>
                </a:lnTo>
                <a:lnTo>
                  <a:pt x="203924" y="1029876"/>
                </a:lnTo>
                <a:lnTo>
                  <a:pt x="239080" y="1057841"/>
                </a:lnTo>
                <a:lnTo>
                  <a:pt x="276355" y="1083081"/>
                </a:lnTo>
                <a:lnTo>
                  <a:pt x="315598" y="1105444"/>
                </a:lnTo>
                <a:lnTo>
                  <a:pt x="356659" y="1124780"/>
                </a:lnTo>
                <a:lnTo>
                  <a:pt x="399388" y="1140938"/>
                </a:lnTo>
                <a:lnTo>
                  <a:pt x="443634" y="1153768"/>
                </a:lnTo>
                <a:lnTo>
                  <a:pt x="489247" y="1163118"/>
                </a:lnTo>
                <a:lnTo>
                  <a:pt x="536077" y="1168839"/>
                </a:lnTo>
                <a:lnTo>
                  <a:pt x="583974" y="1170779"/>
                </a:lnTo>
                <a:lnTo>
                  <a:pt x="631875" y="1168839"/>
                </a:lnTo>
                <a:lnTo>
                  <a:pt x="678708" y="1163118"/>
                </a:lnTo>
                <a:lnTo>
                  <a:pt x="724323" y="1153768"/>
                </a:lnTo>
                <a:lnTo>
                  <a:pt x="768571" y="1140938"/>
                </a:lnTo>
                <a:lnTo>
                  <a:pt x="811301" y="1124780"/>
                </a:lnTo>
                <a:lnTo>
                  <a:pt x="852362" y="1105444"/>
                </a:lnTo>
                <a:lnTo>
                  <a:pt x="891605" y="1083081"/>
                </a:lnTo>
                <a:lnTo>
                  <a:pt x="928880" y="1057841"/>
                </a:lnTo>
                <a:lnTo>
                  <a:pt x="964035" y="1029876"/>
                </a:lnTo>
                <a:lnTo>
                  <a:pt x="996922" y="999334"/>
                </a:lnTo>
                <a:lnTo>
                  <a:pt x="1027389" y="966369"/>
                </a:lnTo>
                <a:lnTo>
                  <a:pt x="1055287" y="931129"/>
                </a:lnTo>
                <a:lnTo>
                  <a:pt x="1080466" y="893765"/>
                </a:lnTo>
                <a:lnTo>
                  <a:pt x="1102775" y="854429"/>
                </a:lnTo>
                <a:lnTo>
                  <a:pt x="1122063" y="813270"/>
                </a:lnTo>
                <a:lnTo>
                  <a:pt x="1138182" y="770440"/>
                </a:lnTo>
                <a:lnTo>
                  <a:pt x="1150980" y="726089"/>
                </a:lnTo>
                <a:lnTo>
                  <a:pt x="1160307" y="680367"/>
                </a:lnTo>
                <a:lnTo>
                  <a:pt x="1166014" y="633426"/>
                </a:lnTo>
                <a:lnTo>
                  <a:pt x="1167949" y="585415"/>
                </a:lnTo>
                <a:lnTo>
                  <a:pt x="1166014" y="537408"/>
                </a:lnTo>
                <a:lnTo>
                  <a:pt x="1160307" y="490468"/>
                </a:lnTo>
                <a:lnTo>
                  <a:pt x="1150980" y="444747"/>
                </a:lnTo>
                <a:lnTo>
                  <a:pt x="1138182" y="400395"/>
                </a:lnTo>
                <a:lnTo>
                  <a:pt x="1122063" y="357563"/>
                </a:lnTo>
                <a:lnTo>
                  <a:pt x="1102775" y="316402"/>
                </a:lnTo>
                <a:lnTo>
                  <a:pt x="1080466" y="277062"/>
                </a:lnTo>
                <a:lnTo>
                  <a:pt x="1055287" y="239695"/>
                </a:lnTo>
                <a:lnTo>
                  <a:pt x="1027389" y="204450"/>
                </a:lnTo>
                <a:lnTo>
                  <a:pt x="996922" y="171480"/>
                </a:lnTo>
                <a:lnTo>
                  <a:pt x="964035" y="140934"/>
                </a:lnTo>
                <a:lnTo>
                  <a:pt x="928880" y="112963"/>
                </a:lnTo>
                <a:lnTo>
                  <a:pt x="891605" y="87718"/>
                </a:lnTo>
                <a:lnTo>
                  <a:pt x="852362" y="65351"/>
                </a:lnTo>
                <a:lnTo>
                  <a:pt x="811301" y="46010"/>
                </a:lnTo>
                <a:lnTo>
                  <a:pt x="768571" y="29848"/>
                </a:lnTo>
                <a:lnTo>
                  <a:pt x="724323" y="17016"/>
                </a:lnTo>
                <a:lnTo>
                  <a:pt x="678708" y="7663"/>
                </a:lnTo>
                <a:lnTo>
                  <a:pt x="631875" y="1940"/>
                </a:lnTo>
                <a:lnTo>
                  <a:pt x="583974" y="0"/>
                </a:lnTo>
                <a:close/>
              </a:path>
            </a:pathLst>
          </a:custGeom>
          <a:ln w="386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439400" y="1143000"/>
            <a:ext cx="917785" cy="8449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332047" y="982775"/>
            <a:ext cx="1168400" cy="1170940"/>
          </a:xfrm>
          <a:custGeom>
            <a:avLst/>
            <a:gdLst/>
            <a:ahLst/>
            <a:cxnLst/>
            <a:rect l="l" t="t" r="r" b="b"/>
            <a:pathLst>
              <a:path w="1168400" h="1170939">
                <a:moveTo>
                  <a:pt x="583971" y="0"/>
                </a:moveTo>
                <a:lnTo>
                  <a:pt x="536075" y="1940"/>
                </a:lnTo>
                <a:lnTo>
                  <a:pt x="489245" y="7663"/>
                </a:lnTo>
                <a:lnTo>
                  <a:pt x="443632" y="17016"/>
                </a:lnTo>
                <a:lnTo>
                  <a:pt x="399387" y="29848"/>
                </a:lnTo>
                <a:lnTo>
                  <a:pt x="356658" y="46010"/>
                </a:lnTo>
                <a:lnTo>
                  <a:pt x="315598" y="65350"/>
                </a:lnTo>
                <a:lnTo>
                  <a:pt x="276355" y="87718"/>
                </a:lnTo>
                <a:lnTo>
                  <a:pt x="239080" y="112962"/>
                </a:lnTo>
                <a:lnTo>
                  <a:pt x="203924" y="140932"/>
                </a:lnTo>
                <a:lnTo>
                  <a:pt x="171037" y="171478"/>
                </a:lnTo>
                <a:lnTo>
                  <a:pt x="140568" y="204448"/>
                </a:lnTo>
                <a:lnTo>
                  <a:pt x="112669" y="239692"/>
                </a:lnTo>
                <a:lnTo>
                  <a:pt x="87489" y="277059"/>
                </a:lnTo>
                <a:lnTo>
                  <a:pt x="65179" y="316398"/>
                </a:lnTo>
                <a:lnTo>
                  <a:pt x="45889" y="357558"/>
                </a:lnTo>
                <a:lnTo>
                  <a:pt x="29770" y="400390"/>
                </a:lnTo>
                <a:lnTo>
                  <a:pt x="16971" y="444741"/>
                </a:lnTo>
                <a:lnTo>
                  <a:pt x="7642" y="490461"/>
                </a:lnTo>
                <a:lnTo>
                  <a:pt x="1935" y="537400"/>
                </a:lnTo>
                <a:lnTo>
                  <a:pt x="0" y="585406"/>
                </a:lnTo>
                <a:lnTo>
                  <a:pt x="1935" y="633418"/>
                </a:lnTo>
                <a:lnTo>
                  <a:pt x="7642" y="680360"/>
                </a:lnTo>
                <a:lnTo>
                  <a:pt x="16971" y="726082"/>
                </a:lnTo>
                <a:lnTo>
                  <a:pt x="29770" y="770434"/>
                </a:lnTo>
                <a:lnTo>
                  <a:pt x="45889" y="813265"/>
                </a:lnTo>
                <a:lnTo>
                  <a:pt x="65179" y="854424"/>
                </a:lnTo>
                <a:lnTo>
                  <a:pt x="87489" y="893761"/>
                </a:lnTo>
                <a:lnTo>
                  <a:pt x="112669" y="931125"/>
                </a:lnTo>
                <a:lnTo>
                  <a:pt x="140568" y="966365"/>
                </a:lnTo>
                <a:lnTo>
                  <a:pt x="171037" y="999331"/>
                </a:lnTo>
                <a:lnTo>
                  <a:pt x="203924" y="1029873"/>
                </a:lnTo>
                <a:lnTo>
                  <a:pt x="239080" y="1057839"/>
                </a:lnTo>
                <a:lnTo>
                  <a:pt x="276355" y="1083079"/>
                </a:lnTo>
                <a:lnTo>
                  <a:pt x="315598" y="1105442"/>
                </a:lnTo>
                <a:lnTo>
                  <a:pt x="356658" y="1124778"/>
                </a:lnTo>
                <a:lnTo>
                  <a:pt x="399387" y="1140936"/>
                </a:lnTo>
                <a:lnTo>
                  <a:pt x="443632" y="1153765"/>
                </a:lnTo>
                <a:lnTo>
                  <a:pt x="489245" y="1163116"/>
                </a:lnTo>
                <a:lnTo>
                  <a:pt x="536075" y="1168837"/>
                </a:lnTo>
                <a:lnTo>
                  <a:pt x="583971" y="1170777"/>
                </a:lnTo>
                <a:lnTo>
                  <a:pt x="631872" y="1168837"/>
                </a:lnTo>
                <a:lnTo>
                  <a:pt x="678706" y="1163116"/>
                </a:lnTo>
                <a:lnTo>
                  <a:pt x="724323" y="1153765"/>
                </a:lnTo>
                <a:lnTo>
                  <a:pt x="768571" y="1140936"/>
                </a:lnTo>
                <a:lnTo>
                  <a:pt x="811301" y="1124778"/>
                </a:lnTo>
                <a:lnTo>
                  <a:pt x="852364" y="1105442"/>
                </a:lnTo>
                <a:lnTo>
                  <a:pt x="891607" y="1083079"/>
                </a:lnTo>
                <a:lnTo>
                  <a:pt x="928882" y="1057839"/>
                </a:lnTo>
                <a:lnTo>
                  <a:pt x="964039" y="1029873"/>
                </a:lnTo>
                <a:lnTo>
                  <a:pt x="996926" y="999331"/>
                </a:lnTo>
                <a:lnTo>
                  <a:pt x="1027394" y="966365"/>
                </a:lnTo>
                <a:lnTo>
                  <a:pt x="1055292" y="931125"/>
                </a:lnTo>
                <a:lnTo>
                  <a:pt x="1080471" y="893761"/>
                </a:lnTo>
                <a:lnTo>
                  <a:pt x="1102780" y="854424"/>
                </a:lnTo>
                <a:lnTo>
                  <a:pt x="1122069" y="813265"/>
                </a:lnTo>
                <a:lnTo>
                  <a:pt x="1138187" y="770434"/>
                </a:lnTo>
                <a:lnTo>
                  <a:pt x="1150985" y="726082"/>
                </a:lnTo>
                <a:lnTo>
                  <a:pt x="1160313" y="680360"/>
                </a:lnTo>
                <a:lnTo>
                  <a:pt x="1166019" y="633418"/>
                </a:lnTo>
                <a:lnTo>
                  <a:pt x="1167955" y="585406"/>
                </a:lnTo>
                <a:lnTo>
                  <a:pt x="1166019" y="537400"/>
                </a:lnTo>
                <a:lnTo>
                  <a:pt x="1160313" y="490461"/>
                </a:lnTo>
                <a:lnTo>
                  <a:pt x="1150985" y="444741"/>
                </a:lnTo>
                <a:lnTo>
                  <a:pt x="1138187" y="400390"/>
                </a:lnTo>
                <a:lnTo>
                  <a:pt x="1122069" y="357558"/>
                </a:lnTo>
                <a:lnTo>
                  <a:pt x="1102780" y="316398"/>
                </a:lnTo>
                <a:lnTo>
                  <a:pt x="1080471" y="277059"/>
                </a:lnTo>
                <a:lnTo>
                  <a:pt x="1055292" y="239692"/>
                </a:lnTo>
                <a:lnTo>
                  <a:pt x="1027394" y="204448"/>
                </a:lnTo>
                <a:lnTo>
                  <a:pt x="996926" y="171478"/>
                </a:lnTo>
                <a:lnTo>
                  <a:pt x="964039" y="140932"/>
                </a:lnTo>
                <a:lnTo>
                  <a:pt x="928882" y="112962"/>
                </a:lnTo>
                <a:lnTo>
                  <a:pt x="891607" y="87718"/>
                </a:lnTo>
                <a:lnTo>
                  <a:pt x="852364" y="65350"/>
                </a:lnTo>
                <a:lnTo>
                  <a:pt x="811301" y="46010"/>
                </a:lnTo>
                <a:lnTo>
                  <a:pt x="768571" y="29848"/>
                </a:lnTo>
                <a:lnTo>
                  <a:pt x="724323" y="17016"/>
                </a:lnTo>
                <a:lnTo>
                  <a:pt x="678706" y="7663"/>
                </a:lnTo>
                <a:lnTo>
                  <a:pt x="631872" y="1940"/>
                </a:lnTo>
                <a:lnTo>
                  <a:pt x="583971" y="0"/>
                </a:lnTo>
                <a:close/>
              </a:path>
            </a:pathLst>
          </a:custGeom>
          <a:solidFill>
            <a:srgbClr val="FFFF00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332044" y="982774"/>
            <a:ext cx="1168400" cy="1170940"/>
          </a:xfrm>
          <a:custGeom>
            <a:avLst/>
            <a:gdLst/>
            <a:ahLst/>
            <a:cxnLst/>
            <a:rect l="l" t="t" r="r" b="b"/>
            <a:pathLst>
              <a:path w="1168400" h="1170939">
                <a:moveTo>
                  <a:pt x="583974" y="0"/>
                </a:moveTo>
                <a:lnTo>
                  <a:pt x="536077" y="1940"/>
                </a:lnTo>
                <a:lnTo>
                  <a:pt x="489247" y="7663"/>
                </a:lnTo>
                <a:lnTo>
                  <a:pt x="443634" y="17016"/>
                </a:lnTo>
                <a:lnTo>
                  <a:pt x="399388" y="29848"/>
                </a:lnTo>
                <a:lnTo>
                  <a:pt x="356659" y="46010"/>
                </a:lnTo>
                <a:lnTo>
                  <a:pt x="315598" y="65351"/>
                </a:lnTo>
                <a:lnTo>
                  <a:pt x="276355" y="87718"/>
                </a:lnTo>
                <a:lnTo>
                  <a:pt x="239080" y="112963"/>
                </a:lnTo>
                <a:lnTo>
                  <a:pt x="203924" y="140934"/>
                </a:lnTo>
                <a:lnTo>
                  <a:pt x="171036" y="171480"/>
                </a:lnTo>
                <a:lnTo>
                  <a:pt x="140568" y="204450"/>
                </a:lnTo>
                <a:lnTo>
                  <a:pt x="112669" y="239695"/>
                </a:lnTo>
                <a:lnTo>
                  <a:pt x="87489" y="277062"/>
                </a:lnTo>
                <a:lnTo>
                  <a:pt x="65179" y="316402"/>
                </a:lnTo>
                <a:lnTo>
                  <a:pt x="45889" y="357563"/>
                </a:lnTo>
                <a:lnTo>
                  <a:pt x="29770" y="400395"/>
                </a:lnTo>
                <a:lnTo>
                  <a:pt x="16971" y="444747"/>
                </a:lnTo>
                <a:lnTo>
                  <a:pt x="7642" y="490468"/>
                </a:lnTo>
                <a:lnTo>
                  <a:pt x="1935" y="537408"/>
                </a:lnTo>
                <a:lnTo>
                  <a:pt x="0" y="585415"/>
                </a:lnTo>
                <a:lnTo>
                  <a:pt x="1935" y="633426"/>
                </a:lnTo>
                <a:lnTo>
                  <a:pt x="7642" y="680367"/>
                </a:lnTo>
                <a:lnTo>
                  <a:pt x="16971" y="726089"/>
                </a:lnTo>
                <a:lnTo>
                  <a:pt x="29770" y="770440"/>
                </a:lnTo>
                <a:lnTo>
                  <a:pt x="45889" y="813270"/>
                </a:lnTo>
                <a:lnTo>
                  <a:pt x="65179" y="854429"/>
                </a:lnTo>
                <a:lnTo>
                  <a:pt x="87489" y="893765"/>
                </a:lnTo>
                <a:lnTo>
                  <a:pt x="112669" y="931129"/>
                </a:lnTo>
                <a:lnTo>
                  <a:pt x="140568" y="966369"/>
                </a:lnTo>
                <a:lnTo>
                  <a:pt x="171036" y="999334"/>
                </a:lnTo>
                <a:lnTo>
                  <a:pt x="203924" y="1029876"/>
                </a:lnTo>
                <a:lnTo>
                  <a:pt x="239080" y="1057841"/>
                </a:lnTo>
                <a:lnTo>
                  <a:pt x="276355" y="1083081"/>
                </a:lnTo>
                <a:lnTo>
                  <a:pt x="315598" y="1105444"/>
                </a:lnTo>
                <a:lnTo>
                  <a:pt x="356659" y="1124780"/>
                </a:lnTo>
                <a:lnTo>
                  <a:pt x="399388" y="1140938"/>
                </a:lnTo>
                <a:lnTo>
                  <a:pt x="443634" y="1153768"/>
                </a:lnTo>
                <a:lnTo>
                  <a:pt x="489247" y="1163118"/>
                </a:lnTo>
                <a:lnTo>
                  <a:pt x="536077" y="1168839"/>
                </a:lnTo>
                <a:lnTo>
                  <a:pt x="583974" y="1170779"/>
                </a:lnTo>
                <a:lnTo>
                  <a:pt x="631875" y="1168839"/>
                </a:lnTo>
                <a:lnTo>
                  <a:pt x="678708" y="1163118"/>
                </a:lnTo>
                <a:lnTo>
                  <a:pt x="724323" y="1153768"/>
                </a:lnTo>
                <a:lnTo>
                  <a:pt x="768571" y="1140938"/>
                </a:lnTo>
                <a:lnTo>
                  <a:pt x="811301" y="1124780"/>
                </a:lnTo>
                <a:lnTo>
                  <a:pt x="852362" y="1105444"/>
                </a:lnTo>
                <a:lnTo>
                  <a:pt x="891605" y="1083081"/>
                </a:lnTo>
                <a:lnTo>
                  <a:pt x="928880" y="1057841"/>
                </a:lnTo>
                <a:lnTo>
                  <a:pt x="964035" y="1029876"/>
                </a:lnTo>
                <a:lnTo>
                  <a:pt x="996922" y="999334"/>
                </a:lnTo>
                <a:lnTo>
                  <a:pt x="1027389" y="966369"/>
                </a:lnTo>
                <a:lnTo>
                  <a:pt x="1055287" y="931129"/>
                </a:lnTo>
                <a:lnTo>
                  <a:pt x="1080466" y="893765"/>
                </a:lnTo>
                <a:lnTo>
                  <a:pt x="1102775" y="854429"/>
                </a:lnTo>
                <a:lnTo>
                  <a:pt x="1122063" y="813270"/>
                </a:lnTo>
                <a:lnTo>
                  <a:pt x="1138182" y="770440"/>
                </a:lnTo>
                <a:lnTo>
                  <a:pt x="1150980" y="726089"/>
                </a:lnTo>
                <a:lnTo>
                  <a:pt x="1160307" y="680367"/>
                </a:lnTo>
                <a:lnTo>
                  <a:pt x="1166014" y="633426"/>
                </a:lnTo>
                <a:lnTo>
                  <a:pt x="1167949" y="585415"/>
                </a:lnTo>
                <a:lnTo>
                  <a:pt x="1166014" y="537408"/>
                </a:lnTo>
                <a:lnTo>
                  <a:pt x="1160307" y="490468"/>
                </a:lnTo>
                <a:lnTo>
                  <a:pt x="1150980" y="444747"/>
                </a:lnTo>
                <a:lnTo>
                  <a:pt x="1138182" y="400395"/>
                </a:lnTo>
                <a:lnTo>
                  <a:pt x="1122063" y="357563"/>
                </a:lnTo>
                <a:lnTo>
                  <a:pt x="1102775" y="316402"/>
                </a:lnTo>
                <a:lnTo>
                  <a:pt x="1080466" y="277062"/>
                </a:lnTo>
                <a:lnTo>
                  <a:pt x="1055287" y="239695"/>
                </a:lnTo>
                <a:lnTo>
                  <a:pt x="1027389" y="204450"/>
                </a:lnTo>
                <a:lnTo>
                  <a:pt x="996922" y="171480"/>
                </a:lnTo>
                <a:lnTo>
                  <a:pt x="964035" y="140934"/>
                </a:lnTo>
                <a:lnTo>
                  <a:pt x="928880" y="112963"/>
                </a:lnTo>
                <a:lnTo>
                  <a:pt x="891605" y="87718"/>
                </a:lnTo>
                <a:lnTo>
                  <a:pt x="852362" y="65351"/>
                </a:lnTo>
                <a:lnTo>
                  <a:pt x="811301" y="46010"/>
                </a:lnTo>
                <a:lnTo>
                  <a:pt x="768571" y="29848"/>
                </a:lnTo>
                <a:lnTo>
                  <a:pt x="724323" y="17016"/>
                </a:lnTo>
                <a:lnTo>
                  <a:pt x="678708" y="7663"/>
                </a:lnTo>
                <a:lnTo>
                  <a:pt x="631875" y="1940"/>
                </a:lnTo>
                <a:lnTo>
                  <a:pt x="583974" y="0"/>
                </a:lnTo>
                <a:close/>
              </a:path>
            </a:pathLst>
          </a:custGeom>
          <a:ln w="386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439400" y="1143000"/>
            <a:ext cx="917785" cy="8449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789051"/>
            <a:ext cx="12190615" cy="837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0"/>
            <a:ext cx="12192000" cy="789305"/>
          </a:xfrm>
          <a:custGeom>
            <a:avLst/>
            <a:gdLst/>
            <a:ahLst/>
            <a:cxnLst/>
            <a:rect l="l" t="t" r="r" b="b"/>
            <a:pathLst>
              <a:path w="12192000" h="789305">
                <a:moveTo>
                  <a:pt x="0" y="789056"/>
                </a:moveTo>
                <a:lnTo>
                  <a:pt x="12192000" y="789056"/>
                </a:lnTo>
                <a:lnTo>
                  <a:pt x="12192000" y="0"/>
                </a:lnTo>
                <a:lnTo>
                  <a:pt x="0" y="0"/>
                </a:lnTo>
                <a:lnTo>
                  <a:pt x="0" y="789056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0"/>
            <a:ext cx="12192000" cy="789305"/>
          </a:xfrm>
          <a:custGeom>
            <a:avLst/>
            <a:gdLst/>
            <a:ahLst/>
            <a:cxnLst/>
            <a:rect l="l" t="t" r="r" b="b"/>
            <a:pathLst>
              <a:path w="12192000" h="789305">
                <a:moveTo>
                  <a:pt x="0" y="0"/>
                </a:moveTo>
                <a:lnTo>
                  <a:pt x="12191991" y="0"/>
                </a:lnTo>
                <a:lnTo>
                  <a:pt x="12191991" y="789055"/>
                </a:lnTo>
                <a:lnTo>
                  <a:pt x="0" y="789055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988466" y="183705"/>
            <a:ext cx="1029525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5" dirty="0" smtClean="0"/>
              <a:t>Learning </a:t>
            </a:r>
            <a:r>
              <a:rPr sz="2600" spc="-5" dirty="0"/>
              <a:t>Objectives </a:t>
            </a:r>
            <a:r>
              <a:rPr sz="2600" dirty="0"/>
              <a:t>| </a:t>
            </a:r>
            <a:r>
              <a:rPr sz="2600" spc="-5" dirty="0"/>
              <a:t>Through attending </a:t>
            </a:r>
            <a:r>
              <a:rPr sz="2600" dirty="0"/>
              <a:t>this event, </a:t>
            </a:r>
            <a:r>
              <a:rPr sz="2600" spc="-5" dirty="0"/>
              <a:t>participants</a:t>
            </a:r>
            <a:r>
              <a:rPr sz="2600" spc="105" dirty="0"/>
              <a:t> </a:t>
            </a:r>
            <a:r>
              <a:rPr sz="2600" spc="-5" dirty="0"/>
              <a:t>will:</a:t>
            </a:r>
            <a:endParaRPr sz="2600" dirty="0"/>
          </a:p>
        </p:txBody>
      </p:sp>
      <p:sp>
        <p:nvSpPr>
          <p:cNvPr id="31" name="object 21"/>
          <p:cNvSpPr txBox="1"/>
          <p:nvPr/>
        </p:nvSpPr>
        <p:spPr>
          <a:xfrm>
            <a:off x="0" y="2209800"/>
            <a:ext cx="4996293" cy="4058803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200"/>
              </a:spcBef>
            </a:pPr>
            <a:r>
              <a:rPr sz="1500" b="1" spc="-5" dirty="0">
                <a:solidFill>
                  <a:srgbClr val="E46C0A"/>
                </a:solidFill>
                <a:latin typeface="Calibri"/>
                <a:cs typeface="Calibri"/>
              </a:rPr>
              <a:t>Think:</a:t>
            </a:r>
            <a:endParaRPr sz="1500" dirty="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rgbClr val="E46C0A"/>
              </a:buClr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500" spc="-5" dirty="0">
                <a:solidFill>
                  <a:srgbClr val="EB8104"/>
                </a:solidFill>
                <a:latin typeface="Calibri"/>
                <a:cs typeface="Calibri"/>
              </a:rPr>
              <a:t>It’s imperative to </a:t>
            </a:r>
            <a:r>
              <a:rPr sz="1500" spc="-5" dirty="0" smtClean="0">
                <a:solidFill>
                  <a:srgbClr val="EB8104"/>
                </a:solidFill>
                <a:latin typeface="Calibri"/>
                <a:cs typeface="Calibri"/>
              </a:rPr>
              <a:t>demonstrate </a:t>
            </a:r>
            <a:r>
              <a:rPr sz="1500" dirty="0">
                <a:solidFill>
                  <a:srgbClr val="EB8104"/>
                </a:solidFill>
                <a:latin typeface="Calibri"/>
                <a:cs typeface="Calibri"/>
              </a:rPr>
              <a:t>a </a:t>
            </a:r>
            <a:r>
              <a:rPr sz="1500" spc="-5" dirty="0">
                <a:solidFill>
                  <a:srgbClr val="EB8104"/>
                </a:solidFill>
                <a:latin typeface="Calibri"/>
                <a:cs typeface="Calibri"/>
              </a:rPr>
              <a:t>positive outlook towards </a:t>
            </a:r>
            <a:r>
              <a:rPr sz="1500" dirty="0">
                <a:solidFill>
                  <a:srgbClr val="EB8104"/>
                </a:solidFill>
                <a:latin typeface="Calibri"/>
                <a:cs typeface="Calibri"/>
              </a:rPr>
              <a:t>new ideas and flexibility to adapt to</a:t>
            </a:r>
            <a:r>
              <a:rPr sz="1500" spc="-10" dirty="0">
                <a:solidFill>
                  <a:srgbClr val="EB8104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EB8104"/>
                </a:solidFill>
                <a:latin typeface="Calibri"/>
                <a:cs typeface="Calibri"/>
              </a:rPr>
              <a:t>changes</a:t>
            </a:r>
            <a:endParaRPr sz="1500" dirty="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0"/>
              </a:spcBef>
              <a:buClr>
                <a:srgbClr val="E46C0A"/>
              </a:buClr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500" dirty="0">
                <a:solidFill>
                  <a:srgbClr val="EB8104"/>
                </a:solidFill>
                <a:latin typeface="Calibri"/>
                <a:cs typeface="Calibri"/>
              </a:rPr>
              <a:t>A </a:t>
            </a:r>
            <a:r>
              <a:rPr sz="1500" spc="-10" dirty="0">
                <a:solidFill>
                  <a:srgbClr val="EB8104"/>
                </a:solidFill>
                <a:latin typeface="Calibri"/>
                <a:cs typeface="Calibri"/>
              </a:rPr>
              <a:t>problem solving mind set </a:t>
            </a:r>
            <a:r>
              <a:rPr sz="1500" spc="-5" dirty="0">
                <a:solidFill>
                  <a:srgbClr val="EB8104"/>
                </a:solidFill>
                <a:latin typeface="Calibri"/>
                <a:cs typeface="Calibri"/>
              </a:rPr>
              <a:t>is </a:t>
            </a:r>
            <a:r>
              <a:rPr sz="1500" spc="-10" dirty="0">
                <a:solidFill>
                  <a:srgbClr val="EB8104"/>
                </a:solidFill>
                <a:latin typeface="Calibri"/>
                <a:cs typeface="Calibri"/>
              </a:rPr>
              <a:t>necessary to </a:t>
            </a:r>
            <a:r>
              <a:rPr sz="1500" spc="-5" dirty="0">
                <a:solidFill>
                  <a:srgbClr val="EB8104"/>
                </a:solidFill>
                <a:latin typeface="Calibri"/>
                <a:cs typeface="Calibri"/>
              </a:rPr>
              <a:t>be </a:t>
            </a:r>
            <a:r>
              <a:rPr sz="1500" spc="-10" dirty="0">
                <a:solidFill>
                  <a:srgbClr val="EB8104"/>
                </a:solidFill>
                <a:latin typeface="Calibri"/>
                <a:cs typeface="Calibri"/>
              </a:rPr>
              <a:t>able to navigate the </a:t>
            </a:r>
            <a:r>
              <a:rPr sz="1500" spc="-15" dirty="0">
                <a:solidFill>
                  <a:srgbClr val="EB8104"/>
                </a:solidFill>
                <a:latin typeface="Calibri"/>
                <a:cs typeface="Calibri"/>
              </a:rPr>
              <a:t>current </a:t>
            </a:r>
            <a:r>
              <a:rPr sz="1500" spc="-10" dirty="0">
                <a:solidFill>
                  <a:srgbClr val="EB8104"/>
                </a:solidFill>
                <a:latin typeface="Calibri"/>
                <a:cs typeface="Calibri"/>
              </a:rPr>
              <a:t>business</a:t>
            </a:r>
            <a:r>
              <a:rPr sz="1500" spc="-180" dirty="0">
                <a:solidFill>
                  <a:srgbClr val="EB8104"/>
                </a:solidFill>
                <a:latin typeface="Calibri"/>
                <a:cs typeface="Calibri"/>
              </a:rPr>
              <a:t> </a:t>
            </a:r>
            <a:r>
              <a:rPr sz="1500" spc="-15" dirty="0">
                <a:solidFill>
                  <a:srgbClr val="EB8104"/>
                </a:solidFill>
                <a:latin typeface="Calibri"/>
                <a:cs typeface="Calibri"/>
              </a:rPr>
              <a:t>reality</a:t>
            </a:r>
            <a:endParaRPr sz="1500" dirty="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0"/>
              </a:spcBef>
              <a:buClr>
                <a:srgbClr val="E46C0A"/>
              </a:buClr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500" dirty="0">
                <a:solidFill>
                  <a:srgbClr val="EB8104"/>
                </a:solidFill>
                <a:latin typeface="Calibri"/>
                <a:cs typeface="Calibri"/>
              </a:rPr>
              <a:t>I am </a:t>
            </a:r>
            <a:r>
              <a:rPr sz="1500" spc="-5" dirty="0">
                <a:solidFill>
                  <a:srgbClr val="EB8104"/>
                </a:solidFill>
                <a:latin typeface="Calibri"/>
                <a:cs typeface="Calibri"/>
              </a:rPr>
              <a:t>going </a:t>
            </a:r>
            <a:r>
              <a:rPr sz="1500" dirty="0">
                <a:solidFill>
                  <a:srgbClr val="EB8104"/>
                </a:solidFill>
                <a:latin typeface="Calibri"/>
                <a:cs typeface="Calibri"/>
              </a:rPr>
              <a:t>to </a:t>
            </a:r>
            <a:r>
              <a:rPr sz="1500" spc="-5" dirty="0">
                <a:solidFill>
                  <a:srgbClr val="EB8104"/>
                </a:solidFill>
                <a:latin typeface="Calibri"/>
                <a:cs typeface="Calibri"/>
              </a:rPr>
              <a:t>navigate ambiguous </a:t>
            </a:r>
            <a:r>
              <a:rPr sz="1500" dirty="0">
                <a:solidFill>
                  <a:srgbClr val="EB8104"/>
                </a:solidFill>
                <a:latin typeface="Calibri"/>
                <a:cs typeface="Calibri"/>
              </a:rPr>
              <a:t>and </a:t>
            </a:r>
            <a:r>
              <a:rPr sz="1500" spc="-5" dirty="0">
                <a:solidFill>
                  <a:srgbClr val="EB8104"/>
                </a:solidFill>
                <a:latin typeface="Calibri"/>
                <a:cs typeface="Calibri"/>
              </a:rPr>
              <a:t>uncertain environments making positive use of </a:t>
            </a:r>
            <a:r>
              <a:rPr sz="1500" dirty="0">
                <a:solidFill>
                  <a:srgbClr val="EB8104"/>
                </a:solidFill>
                <a:latin typeface="Calibri"/>
                <a:cs typeface="Calibri"/>
              </a:rPr>
              <a:t>the </a:t>
            </a:r>
            <a:r>
              <a:rPr sz="1500" spc="-5" dirty="0">
                <a:solidFill>
                  <a:srgbClr val="EB8104"/>
                </a:solidFill>
                <a:latin typeface="Calibri"/>
                <a:cs typeface="Calibri"/>
              </a:rPr>
              <a:t>opportunities </a:t>
            </a:r>
            <a:r>
              <a:rPr sz="1500" dirty="0">
                <a:solidFill>
                  <a:srgbClr val="EB8104"/>
                </a:solidFill>
                <a:latin typeface="Calibri"/>
                <a:cs typeface="Calibri"/>
              </a:rPr>
              <a:t>it</a:t>
            </a:r>
            <a:r>
              <a:rPr sz="1500" spc="250" dirty="0">
                <a:solidFill>
                  <a:srgbClr val="EB8104"/>
                </a:solidFill>
                <a:latin typeface="Calibri"/>
                <a:cs typeface="Calibri"/>
              </a:rPr>
              <a:t> </a:t>
            </a:r>
            <a:r>
              <a:rPr sz="1500" spc="-5" dirty="0" smtClean="0">
                <a:solidFill>
                  <a:srgbClr val="EB8104"/>
                </a:solidFill>
                <a:latin typeface="Calibri"/>
                <a:cs typeface="Calibri"/>
              </a:rPr>
              <a:t>presents</a:t>
            </a:r>
            <a:endParaRPr lang="en-US" sz="1500" spc="-5" dirty="0" smtClean="0">
              <a:solidFill>
                <a:srgbClr val="EB8104"/>
              </a:solidFill>
              <a:latin typeface="Calibri"/>
              <a:cs typeface="Calibri"/>
            </a:endParaRPr>
          </a:p>
          <a:p>
            <a:pPr marL="293370" indent="-280670">
              <a:lnSpc>
                <a:spcPct val="100000"/>
              </a:lnSpc>
              <a:spcBef>
                <a:spcPts val="150"/>
              </a:spcBef>
              <a:buClr>
                <a:srgbClr val="E46C0A"/>
              </a:buClr>
              <a:buFont typeface="Arial"/>
              <a:buChar char="•"/>
              <a:tabLst>
                <a:tab pos="293370" algn="l"/>
                <a:tab pos="294005" algn="l"/>
              </a:tabLst>
            </a:pPr>
            <a:r>
              <a:rPr lang="en-US" sz="1500" dirty="0">
                <a:solidFill>
                  <a:srgbClr val="EB8104"/>
                </a:solidFill>
                <a:cs typeface="Calibri"/>
              </a:rPr>
              <a:t>I need to be </a:t>
            </a:r>
            <a:r>
              <a:rPr lang="en-US" sz="1500" spc="-5" dirty="0">
                <a:solidFill>
                  <a:srgbClr val="EB8104"/>
                </a:solidFill>
                <a:cs typeface="Calibri"/>
              </a:rPr>
              <a:t>more open </a:t>
            </a:r>
            <a:r>
              <a:rPr lang="en-US" sz="1500" dirty="0">
                <a:solidFill>
                  <a:srgbClr val="EB8104"/>
                </a:solidFill>
                <a:cs typeface="Calibri"/>
              </a:rPr>
              <a:t>to </a:t>
            </a:r>
            <a:r>
              <a:rPr lang="en-US" sz="1500" spc="-5" dirty="0">
                <a:solidFill>
                  <a:srgbClr val="EB8104"/>
                </a:solidFill>
                <a:cs typeface="Calibri"/>
              </a:rPr>
              <a:t>learn </a:t>
            </a:r>
            <a:r>
              <a:rPr lang="en-US" sz="1500" dirty="0">
                <a:solidFill>
                  <a:srgbClr val="EB8104"/>
                </a:solidFill>
                <a:cs typeface="Calibri"/>
              </a:rPr>
              <a:t>new ideas, </a:t>
            </a:r>
            <a:r>
              <a:rPr lang="en-US" sz="1500" spc="-5" dirty="0">
                <a:solidFill>
                  <a:srgbClr val="EB8104"/>
                </a:solidFill>
                <a:cs typeface="Calibri"/>
              </a:rPr>
              <a:t>skills </a:t>
            </a:r>
            <a:r>
              <a:rPr lang="en-US" sz="1500" dirty="0">
                <a:solidFill>
                  <a:srgbClr val="EB8104"/>
                </a:solidFill>
                <a:cs typeface="Calibri"/>
              </a:rPr>
              <a:t>and</a:t>
            </a:r>
            <a:r>
              <a:rPr lang="en-US" sz="1500" spc="10" dirty="0">
                <a:solidFill>
                  <a:srgbClr val="EB8104"/>
                </a:solidFill>
                <a:cs typeface="Calibri"/>
              </a:rPr>
              <a:t> </a:t>
            </a:r>
            <a:r>
              <a:rPr lang="en-US" sz="1500" spc="-5" dirty="0">
                <a:solidFill>
                  <a:srgbClr val="EB8104"/>
                </a:solidFill>
                <a:cs typeface="Calibri"/>
              </a:rPr>
              <a:t>concepts</a:t>
            </a:r>
            <a:endParaRPr lang="en-US" sz="1500" dirty="0">
              <a:cs typeface="Calibri"/>
            </a:endParaRPr>
          </a:p>
          <a:p>
            <a:pPr marL="287020" indent="-274320">
              <a:lnSpc>
                <a:spcPct val="100000"/>
              </a:lnSpc>
              <a:buClr>
                <a:srgbClr val="E46C0A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lang="en-US" sz="1500" dirty="0">
                <a:solidFill>
                  <a:srgbClr val="EB8104"/>
                </a:solidFill>
                <a:cs typeface="Calibri"/>
              </a:rPr>
              <a:t>I am capable </a:t>
            </a:r>
            <a:r>
              <a:rPr lang="en-US" sz="1500" spc="-5" dirty="0">
                <a:solidFill>
                  <a:srgbClr val="EB8104"/>
                </a:solidFill>
                <a:cs typeface="Calibri"/>
              </a:rPr>
              <a:t>of generating alternate solutions </a:t>
            </a:r>
            <a:r>
              <a:rPr lang="en-US" sz="1500" dirty="0">
                <a:solidFill>
                  <a:srgbClr val="EB8104"/>
                </a:solidFill>
                <a:cs typeface="Calibri"/>
              </a:rPr>
              <a:t>to </a:t>
            </a:r>
            <a:r>
              <a:rPr lang="en-US" sz="1500" spc="-5" dirty="0">
                <a:solidFill>
                  <a:srgbClr val="EB8104"/>
                </a:solidFill>
                <a:cs typeface="Calibri"/>
              </a:rPr>
              <a:t>business</a:t>
            </a:r>
            <a:r>
              <a:rPr lang="en-US" sz="1500" spc="25" dirty="0">
                <a:solidFill>
                  <a:srgbClr val="EB8104"/>
                </a:solidFill>
                <a:cs typeface="Calibri"/>
              </a:rPr>
              <a:t> </a:t>
            </a:r>
            <a:r>
              <a:rPr lang="en-US" sz="1500" spc="-5" dirty="0">
                <a:solidFill>
                  <a:srgbClr val="EB8104"/>
                </a:solidFill>
                <a:cs typeface="Calibri"/>
              </a:rPr>
              <a:t>issues</a:t>
            </a:r>
            <a:endParaRPr lang="en-US" sz="1500" dirty="0">
              <a:cs typeface="Calibri"/>
            </a:endParaRPr>
          </a:p>
          <a:p>
            <a:pPr marL="287020" indent="-274320">
              <a:lnSpc>
                <a:spcPct val="100000"/>
              </a:lnSpc>
              <a:buClr>
                <a:srgbClr val="E46C0A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lang="en-US" sz="1500" dirty="0">
                <a:solidFill>
                  <a:srgbClr val="EB8104"/>
                </a:solidFill>
                <a:cs typeface="Calibri"/>
              </a:rPr>
              <a:t>I am </a:t>
            </a:r>
            <a:r>
              <a:rPr lang="en-US" sz="1500" spc="-5" dirty="0">
                <a:solidFill>
                  <a:srgbClr val="EB8104"/>
                </a:solidFill>
                <a:cs typeface="Calibri"/>
              </a:rPr>
              <a:t>going </a:t>
            </a:r>
            <a:r>
              <a:rPr lang="en-US" sz="1500" dirty="0">
                <a:solidFill>
                  <a:srgbClr val="EB8104"/>
                </a:solidFill>
                <a:cs typeface="Calibri"/>
              </a:rPr>
              <a:t>to </a:t>
            </a:r>
            <a:r>
              <a:rPr lang="en-US" sz="1500" spc="-5" dirty="0">
                <a:solidFill>
                  <a:srgbClr val="EB8104"/>
                </a:solidFill>
                <a:cs typeface="Calibri"/>
              </a:rPr>
              <a:t>work towards becoming </a:t>
            </a:r>
            <a:r>
              <a:rPr lang="en-US" sz="1500" dirty="0">
                <a:solidFill>
                  <a:srgbClr val="EB8104"/>
                </a:solidFill>
                <a:cs typeface="Calibri"/>
              </a:rPr>
              <a:t>a </a:t>
            </a:r>
            <a:r>
              <a:rPr lang="en-US" sz="1500" spc="-5" dirty="0">
                <a:solidFill>
                  <a:srgbClr val="EB8104"/>
                </a:solidFill>
                <a:cs typeface="Calibri"/>
              </a:rPr>
              <a:t>champion of innovative</a:t>
            </a:r>
            <a:r>
              <a:rPr lang="en-US" sz="1500" spc="55" dirty="0">
                <a:solidFill>
                  <a:srgbClr val="EB8104"/>
                </a:solidFill>
                <a:cs typeface="Calibri"/>
              </a:rPr>
              <a:t> </a:t>
            </a:r>
            <a:r>
              <a:rPr lang="en-US" sz="1500" dirty="0">
                <a:solidFill>
                  <a:srgbClr val="EB8104"/>
                </a:solidFill>
                <a:cs typeface="Calibri"/>
              </a:rPr>
              <a:t>thinking</a:t>
            </a:r>
            <a:endParaRPr lang="en-US" sz="1500" dirty="0">
              <a:cs typeface="Calibri"/>
            </a:endParaRPr>
          </a:p>
          <a:p>
            <a:pPr marL="313055" indent="-300355">
              <a:lnSpc>
                <a:spcPct val="100000"/>
              </a:lnSpc>
              <a:buClr>
                <a:srgbClr val="E46C0A"/>
              </a:buClr>
              <a:buFont typeface="Arial"/>
              <a:buChar char="•"/>
              <a:tabLst>
                <a:tab pos="313055" algn="l"/>
                <a:tab pos="313690" algn="l"/>
              </a:tabLst>
            </a:pPr>
            <a:r>
              <a:rPr lang="en-US" sz="1500" dirty="0">
                <a:solidFill>
                  <a:srgbClr val="EB8104"/>
                </a:solidFill>
                <a:cs typeface="Calibri"/>
              </a:rPr>
              <a:t>My </a:t>
            </a:r>
            <a:r>
              <a:rPr lang="en-US" sz="1500" spc="-5" dirty="0">
                <a:solidFill>
                  <a:srgbClr val="EB8104"/>
                </a:solidFill>
                <a:cs typeface="Calibri"/>
              </a:rPr>
              <a:t>job </a:t>
            </a:r>
            <a:r>
              <a:rPr lang="en-US" sz="1500" dirty="0">
                <a:solidFill>
                  <a:srgbClr val="EB8104"/>
                </a:solidFill>
                <a:cs typeface="Calibri"/>
              </a:rPr>
              <a:t>entails to </a:t>
            </a:r>
            <a:r>
              <a:rPr lang="en-US" sz="1500" spc="-5" dirty="0">
                <a:solidFill>
                  <a:srgbClr val="EB8104"/>
                </a:solidFill>
                <a:cs typeface="Calibri"/>
              </a:rPr>
              <a:t>question status-quo or traditional</a:t>
            </a:r>
            <a:r>
              <a:rPr lang="en-US" sz="1500" spc="15" dirty="0">
                <a:solidFill>
                  <a:srgbClr val="EB8104"/>
                </a:solidFill>
                <a:cs typeface="Calibri"/>
              </a:rPr>
              <a:t> </a:t>
            </a:r>
            <a:r>
              <a:rPr lang="en-US" sz="1500" spc="-5" dirty="0">
                <a:solidFill>
                  <a:srgbClr val="EB8104"/>
                </a:solidFill>
                <a:cs typeface="Calibri"/>
              </a:rPr>
              <a:t>approaches</a:t>
            </a:r>
            <a:endParaRPr lang="en-US" sz="1500" dirty="0"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0"/>
              </a:spcBef>
              <a:buClr>
                <a:srgbClr val="E46C0A"/>
              </a:buClr>
              <a:buFont typeface="Arial"/>
              <a:buChar char="•"/>
              <a:tabLst>
                <a:tab pos="297815" algn="l"/>
                <a:tab pos="298450" algn="l"/>
              </a:tabLst>
            </a:pPr>
            <a:endParaRPr sz="1500" dirty="0">
              <a:latin typeface="Calibri"/>
              <a:cs typeface="Calibri"/>
            </a:endParaRPr>
          </a:p>
        </p:txBody>
      </p:sp>
      <p:sp>
        <p:nvSpPr>
          <p:cNvPr id="32" name="object 23"/>
          <p:cNvSpPr txBox="1"/>
          <p:nvPr/>
        </p:nvSpPr>
        <p:spPr>
          <a:xfrm>
            <a:off x="5181600" y="2362200"/>
            <a:ext cx="3124200" cy="2891817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28600">
              <a:lnSpc>
                <a:spcPct val="100000"/>
              </a:lnSpc>
              <a:spcBef>
                <a:spcPts val="200"/>
              </a:spcBef>
            </a:pPr>
            <a:r>
              <a:rPr sz="1500" b="1" spc="-5" dirty="0">
                <a:solidFill>
                  <a:srgbClr val="5409A4"/>
                </a:solidFill>
                <a:latin typeface="Calibri"/>
                <a:cs typeface="Calibri"/>
              </a:rPr>
              <a:t>Feel:</a:t>
            </a:r>
            <a:endParaRPr sz="1500" dirty="0">
              <a:latin typeface="Calibri"/>
              <a:cs typeface="Calibri"/>
            </a:endParaRPr>
          </a:p>
          <a:p>
            <a:pPr marL="190500" indent="-177800">
              <a:lnSpc>
                <a:spcPct val="100000"/>
              </a:lnSpc>
              <a:spcBef>
                <a:spcPts val="100"/>
              </a:spcBef>
              <a:buClr>
                <a:srgbClr val="5409A4"/>
              </a:buClr>
              <a:buFont typeface="Arial"/>
              <a:buChar char="•"/>
              <a:tabLst>
                <a:tab pos="190500" algn="l"/>
              </a:tabLst>
            </a:pPr>
            <a:r>
              <a:rPr sz="1500" spc="-15" dirty="0" smtClean="0">
                <a:solidFill>
                  <a:srgbClr val="6826B3"/>
                </a:solidFill>
                <a:latin typeface="Calibri"/>
                <a:cs typeface="Calibri"/>
              </a:rPr>
              <a:t>Con</a:t>
            </a:r>
            <a:r>
              <a:rPr lang="en-US" sz="1500" spc="-15" dirty="0" smtClean="0">
                <a:solidFill>
                  <a:srgbClr val="6826B3"/>
                </a:solidFill>
                <a:latin typeface="Calibri"/>
                <a:cs typeface="Calibri"/>
              </a:rPr>
              <a:t>fident about my ability to adapt to change </a:t>
            </a:r>
          </a:p>
          <a:p>
            <a:pPr marL="190500" indent="-177800">
              <a:lnSpc>
                <a:spcPct val="100000"/>
              </a:lnSpc>
              <a:spcBef>
                <a:spcPts val="100"/>
              </a:spcBef>
              <a:buClr>
                <a:srgbClr val="5409A4"/>
              </a:buClr>
              <a:buFont typeface="Arial"/>
              <a:buChar char="•"/>
              <a:tabLst>
                <a:tab pos="190500" algn="l"/>
              </a:tabLst>
            </a:pPr>
            <a:r>
              <a:rPr sz="1500" spc="-15" dirty="0" smtClean="0">
                <a:solidFill>
                  <a:srgbClr val="6826B3"/>
                </a:solidFill>
                <a:latin typeface="Calibri"/>
                <a:cs typeface="Calibri"/>
              </a:rPr>
              <a:t>Committed </a:t>
            </a:r>
            <a:r>
              <a:rPr sz="1500" spc="-5" dirty="0">
                <a:solidFill>
                  <a:srgbClr val="6826B3"/>
                </a:solidFill>
                <a:latin typeface="Calibri"/>
                <a:cs typeface="Calibri"/>
              </a:rPr>
              <a:t>to </a:t>
            </a:r>
            <a:r>
              <a:rPr sz="1500" spc="-20" dirty="0">
                <a:solidFill>
                  <a:srgbClr val="6826B3"/>
                </a:solidFill>
                <a:latin typeface="Calibri"/>
                <a:cs typeface="Calibri"/>
              </a:rPr>
              <a:t>take </a:t>
            </a:r>
            <a:r>
              <a:rPr sz="1500" spc="-5" dirty="0">
                <a:solidFill>
                  <a:srgbClr val="6826B3"/>
                </a:solidFill>
                <a:latin typeface="Calibri"/>
                <a:cs typeface="Calibri"/>
              </a:rPr>
              <a:t>action to </a:t>
            </a:r>
            <a:r>
              <a:rPr sz="1500" spc="-15" dirty="0">
                <a:solidFill>
                  <a:srgbClr val="6826B3"/>
                </a:solidFill>
                <a:latin typeface="Calibri"/>
                <a:cs typeface="Calibri"/>
              </a:rPr>
              <a:t>sustain </a:t>
            </a:r>
            <a:r>
              <a:rPr sz="1500" spc="-5" dirty="0">
                <a:solidFill>
                  <a:srgbClr val="6826B3"/>
                </a:solidFill>
                <a:latin typeface="Calibri"/>
                <a:cs typeface="Calibri"/>
              </a:rPr>
              <a:t>the</a:t>
            </a:r>
            <a:r>
              <a:rPr sz="1500" spc="-50" dirty="0">
                <a:solidFill>
                  <a:srgbClr val="6826B3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6826B3"/>
                </a:solidFill>
                <a:latin typeface="Calibri"/>
                <a:cs typeface="Calibri"/>
              </a:rPr>
              <a:t>change</a:t>
            </a:r>
            <a:endParaRPr sz="1500" dirty="0">
              <a:latin typeface="Calibri"/>
              <a:cs typeface="Calibri"/>
            </a:endParaRPr>
          </a:p>
          <a:p>
            <a:pPr marL="190500" indent="-177800">
              <a:lnSpc>
                <a:spcPct val="100000"/>
              </a:lnSpc>
              <a:spcBef>
                <a:spcPts val="200"/>
              </a:spcBef>
              <a:buClr>
                <a:srgbClr val="5409A4"/>
              </a:buClr>
              <a:buFont typeface="Arial"/>
              <a:buChar char="•"/>
              <a:tabLst>
                <a:tab pos="190500" algn="l"/>
              </a:tabLst>
            </a:pPr>
            <a:r>
              <a:rPr sz="1500" spc="-15" dirty="0">
                <a:solidFill>
                  <a:srgbClr val="6826B3"/>
                </a:solidFill>
                <a:latin typeface="Calibri"/>
                <a:cs typeface="Calibri"/>
              </a:rPr>
              <a:t>Comfortable </a:t>
            </a:r>
            <a:r>
              <a:rPr sz="1500" spc="-5" dirty="0">
                <a:solidFill>
                  <a:srgbClr val="6826B3"/>
                </a:solidFill>
                <a:latin typeface="Calibri"/>
                <a:cs typeface="Calibri"/>
              </a:rPr>
              <a:t>to </a:t>
            </a:r>
            <a:r>
              <a:rPr sz="1500" spc="-10" dirty="0">
                <a:solidFill>
                  <a:srgbClr val="6826B3"/>
                </a:solidFill>
                <a:latin typeface="Calibri"/>
                <a:cs typeface="Calibri"/>
              </a:rPr>
              <a:t>learn at </a:t>
            </a:r>
            <a:r>
              <a:rPr sz="1500" dirty="0">
                <a:solidFill>
                  <a:srgbClr val="6826B3"/>
                </a:solidFill>
                <a:latin typeface="Calibri"/>
                <a:cs typeface="Calibri"/>
              </a:rPr>
              <a:t>all</a:t>
            </a:r>
            <a:r>
              <a:rPr sz="1500" spc="-80" dirty="0">
                <a:solidFill>
                  <a:srgbClr val="6826B3"/>
                </a:solidFill>
                <a:latin typeface="Calibri"/>
                <a:cs typeface="Calibri"/>
              </a:rPr>
              <a:t> </a:t>
            </a:r>
            <a:r>
              <a:rPr sz="1500" spc="-10" dirty="0" smtClean="0">
                <a:solidFill>
                  <a:srgbClr val="6826B3"/>
                </a:solidFill>
                <a:latin typeface="Calibri"/>
                <a:cs typeface="Calibri"/>
              </a:rPr>
              <a:t>times</a:t>
            </a:r>
            <a:endParaRPr lang="en-US" sz="1500" spc="-10" dirty="0" smtClean="0">
              <a:solidFill>
                <a:srgbClr val="6826B3"/>
              </a:solidFill>
              <a:latin typeface="Calibri"/>
              <a:cs typeface="Calibri"/>
            </a:endParaRPr>
          </a:p>
          <a:p>
            <a:pPr marL="247650" indent="-234950">
              <a:lnSpc>
                <a:spcPct val="100000"/>
              </a:lnSpc>
              <a:spcBef>
                <a:spcPts val="150"/>
              </a:spcBef>
              <a:buClr>
                <a:srgbClr val="7030A0"/>
              </a:buClr>
              <a:buChar char="•"/>
              <a:tabLst>
                <a:tab pos="247015" algn="l"/>
                <a:tab pos="247650" algn="l"/>
              </a:tabLst>
            </a:pPr>
            <a:r>
              <a:rPr lang="en-US" sz="1500" spc="-5" dirty="0">
                <a:solidFill>
                  <a:srgbClr val="8448B0"/>
                </a:solidFill>
                <a:cs typeface="Calibri"/>
              </a:rPr>
              <a:t>Appreciative about diverse </a:t>
            </a:r>
            <a:r>
              <a:rPr lang="en-US" sz="1500" dirty="0">
                <a:solidFill>
                  <a:srgbClr val="8448B0"/>
                </a:solidFill>
                <a:cs typeface="Calibri"/>
              </a:rPr>
              <a:t>ideas, </a:t>
            </a:r>
            <a:r>
              <a:rPr lang="en-US" sz="1500" spc="-5" dirty="0">
                <a:solidFill>
                  <a:srgbClr val="8448B0"/>
                </a:solidFill>
                <a:cs typeface="Calibri"/>
              </a:rPr>
              <a:t>cultures </a:t>
            </a:r>
            <a:r>
              <a:rPr lang="en-US" sz="1500" dirty="0">
                <a:solidFill>
                  <a:srgbClr val="8448B0"/>
                </a:solidFill>
                <a:cs typeface="Calibri"/>
              </a:rPr>
              <a:t>and</a:t>
            </a:r>
            <a:r>
              <a:rPr lang="en-US" sz="1500" spc="40" dirty="0">
                <a:solidFill>
                  <a:srgbClr val="8448B0"/>
                </a:solidFill>
                <a:cs typeface="Calibri"/>
              </a:rPr>
              <a:t> </a:t>
            </a:r>
            <a:r>
              <a:rPr lang="en-US" sz="1500" dirty="0">
                <a:solidFill>
                  <a:srgbClr val="8448B0"/>
                </a:solidFill>
                <a:cs typeface="Calibri"/>
              </a:rPr>
              <a:t>thinking</a:t>
            </a:r>
            <a:endParaRPr lang="en-US" sz="1500" dirty="0">
              <a:cs typeface="Calibri"/>
            </a:endParaRPr>
          </a:p>
          <a:p>
            <a:pPr marL="247650" indent="-234950">
              <a:lnSpc>
                <a:spcPct val="100000"/>
              </a:lnSpc>
              <a:buClr>
                <a:srgbClr val="7030A0"/>
              </a:buClr>
              <a:buChar char="•"/>
              <a:tabLst>
                <a:tab pos="247015" algn="l"/>
                <a:tab pos="247650" algn="l"/>
              </a:tabLst>
            </a:pPr>
            <a:r>
              <a:rPr lang="en-US" sz="1500" spc="-5" dirty="0" smtClean="0">
                <a:solidFill>
                  <a:srgbClr val="8448B0"/>
                </a:solidFill>
                <a:cs typeface="Calibri"/>
              </a:rPr>
              <a:t>Excited </a:t>
            </a:r>
            <a:r>
              <a:rPr lang="en-US" sz="1500" spc="-5" dirty="0">
                <a:solidFill>
                  <a:srgbClr val="8448B0"/>
                </a:solidFill>
                <a:cs typeface="Calibri"/>
              </a:rPr>
              <a:t>about </a:t>
            </a:r>
            <a:r>
              <a:rPr lang="en-US" sz="1500" dirty="0">
                <a:solidFill>
                  <a:srgbClr val="8448B0"/>
                </a:solidFill>
                <a:cs typeface="Calibri"/>
              </a:rPr>
              <a:t>the challenge </a:t>
            </a:r>
            <a:r>
              <a:rPr lang="en-US" sz="1500" spc="-5" dirty="0">
                <a:solidFill>
                  <a:srgbClr val="8448B0"/>
                </a:solidFill>
                <a:cs typeface="Calibri"/>
              </a:rPr>
              <a:t>of producing </a:t>
            </a:r>
            <a:r>
              <a:rPr lang="en-US" sz="1500" dirty="0">
                <a:solidFill>
                  <a:srgbClr val="8448B0"/>
                </a:solidFill>
                <a:cs typeface="Calibri"/>
              </a:rPr>
              <a:t>new</a:t>
            </a:r>
            <a:r>
              <a:rPr lang="en-US" sz="1500" spc="5" dirty="0">
                <a:solidFill>
                  <a:srgbClr val="8448B0"/>
                </a:solidFill>
                <a:cs typeface="Calibri"/>
              </a:rPr>
              <a:t> </a:t>
            </a:r>
            <a:r>
              <a:rPr lang="en-US" sz="1500" dirty="0" smtClean="0">
                <a:solidFill>
                  <a:srgbClr val="8448B0"/>
                </a:solidFill>
                <a:cs typeface="Calibri"/>
              </a:rPr>
              <a:t>ideas &amp;tackling problems </a:t>
            </a:r>
            <a:endParaRPr lang="en-US" sz="1500" dirty="0">
              <a:cs typeface="Calibri"/>
            </a:endParaRPr>
          </a:p>
          <a:p>
            <a:pPr marL="190500" indent="-177800">
              <a:lnSpc>
                <a:spcPct val="100000"/>
              </a:lnSpc>
              <a:spcBef>
                <a:spcPts val="200"/>
              </a:spcBef>
              <a:buClr>
                <a:srgbClr val="5409A4"/>
              </a:buClr>
              <a:buFont typeface="Arial"/>
              <a:buChar char="•"/>
              <a:tabLst>
                <a:tab pos="190500" algn="l"/>
              </a:tabLst>
            </a:pPr>
            <a:endParaRPr sz="1500" dirty="0">
              <a:latin typeface="Calibri"/>
              <a:cs typeface="Calibri"/>
            </a:endParaRPr>
          </a:p>
        </p:txBody>
      </p:sp>
      <p:sp>
        <p:nvSpPr>
          <p:cNvPr id="33" name="object 25"/>
          <p:cNvSpPr txBox="1"/>
          <p:nvPr/>
        </p:nvSpPr>
        <p:spPr>
          <a:xfrm>
            <a:off x="8593464" y="2438400"/>
            <a:ext cx="3598536" cy="2609689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200"/>
              </a:spcBef>
            </a:pPr>
            <a:r>
              <a:rPr sz="1500" b="1" spc="-5" dirty="0">
                <a:solidFill>
                  <a:srgbClr val="31859C"/>
                </a:solidFill>
                <a:latin typeface="Calibri"/>
                <a:cs typeface="Calibri"/>
              </a:rPr>
              <a:t>Be more able</a:t>
            </a:r>
            <a:r>
              <a:rPr sz="1500" b="1" spc="0" dirty="0">
                <a:solidFill>
                  <a:srgbClr val="31859C"/>
                </a:solidFill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31859C"/>
                </a:solidFill>
                <a:latin typeface="Calibri"/>
                <a:cs typeface="Calibri"/>
              </a:rPr>
              <a:t>to:</a:t>
            </a:r>
            <a:endParaRPr sz="1500" dirty="0">
              <a:latin typeface="Calibri"/>
              <a:cs typeface="Calibri"/>
            </a:endParaRPr>
          </a:p>
          <a:p>
            <a:pPr marL="191135" indent="-178435">
              <a:lnSpc>
                <a:spcPct val="100000"/>
              </a:lnSpc>
              <a:spcBef>
                <a:spcPts val="200"/>
              </a:spcBef>
              <a:buClr>
                <a:srgbClr val="31859C"/>
              </a:buClr>
              <a:buFont typeface="Arial"/>
              <a:buChar char="•"/>
              <a:tabLst>
                <a:tab pos="191135" algn="l"/>
              </a:tabLst>
            </a:pPr>
            <a:r>
              <a:rPr sz="1500" spc="-15" dirty="0" smtClean="0">
                <a:solidFill>
                  <a:srgbClr val="3C97AC"/>
                </a:solidFill>
                <a:latin typeface="Calibri"/>
                <a:cs typeface="Calibri"/>
              </a:rPr>
              <a:t>Examine </a:t>
            </a:r>
            <a:r>
              <a:rPr sz="1500" spc="-15" dirty="0">
                <a:solidFill>
                  <a:srgbClr val="3C97AC"/>
                </a:solidFill>
                <a:latin typeface="Calibri"/>
                <a:cs typeface="Calibri"/>
              </a:rPr>
              <a:t>problems </a:t>
            </a:r>
            <a:r>
              <a:rPr sz="1500" spc="-5" dirty="0" smtClean="0">
                <a:solidFill>
                  <a:srgbClr val="3C97AC"/>
                </a:solidFill>
                <a:latin typeface="Calibri"/>
                <a:cs typeface="Calibri"/>
              </a:rPr>
              <a:t>in</a:t>
            </a:r>
            <a:r>
              <a:rPr lang="en-US" sz="1500" spc="-5" dirty="0" smtClean="0">
                <a:solidFill>
                  <a:srgbClr val="3C97AC"/>
                </a:solidFill>
                <a:latin typeface="Calibri"/>
                <a:cs typeface="Calibri"/>
              </a:rPr>
              <a:t> a</a:t>
            </a:r>
            <a:r>
              <a:rPr sz="1500" spc="-5" dirty="0" smtClean="0">
                <a:solidFill>
                  <a:srgbClr val="3C97AC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3C97AC"/>
                </a:solidFill>
                <a:latin typeface="Calibri"/>
                <a:cs typeface="Calibri"/>
              </a:rPr>
              <a:t>unique </a:t>
            </a:r>
            <a:r>
              <a:rPr sz="1500" spc="-10" dirty="0">
                <a:solidFill>
                  <a:srgbClr val="3C97AC"/>
                </a:solidFill>
                <a:latin typeface="Calibri"/>
                <a:cs typeface="Calibri"/>
              </a:rPr>
              <a:t>and </a:t>
            </a:r>
            <a:r>
              <a:rPr sz="1500" spc="-5" dirty="0">
                <a:solidFill>
                  <a:srgbClr val="3C97AC"/>
                </a:solidFill>
                <a:latin typeface="Calibri"/>
                <a:cs typeface="Calibri"/>
              </a:rPr>
              <a:t>unusual</a:t>
            </a:r>
            <a:r>
              <a:rPr sz="1500" spc="-70" dirty="0">
                <a:solidFill>
                  <a:srgbClr val="3C97AC"/>
                </a:solidFill>
                <a:latin typeface="Calibri"/>
                <a:cs typeface="Calibri"/>
              </a:rPr>
              <a:t> </a:t>
            </a:r>
            <a:r>
              <a:rPr sz="1500" spc="-20" dirty="0">
                <a:solidFill>
                  <a:srgbClr val="3C97AC"/>
                </a:solidFill>
                <a:latin typeface="Calibri"/>
                <a:cs typeface="Calibri"/>
              </a:rPr>
              <a:t>way</a:t>
            </a:r>
            <a:endParaRPr sz="1500" dirty="0">
              <a:latin typeface="Calibri"/>
              <a:cs typeface="Calibri"/>
            </a:endParaRPr>
          </a:p>
          <a:p>
            <a:pPr marL="190500" indent="-177800">
              <a:lnSpc>
                <a:spcPct val="100000"/>
              </a:lnSpc>
              <a:spcBef>
                <a:spcPts val="150"/>
              </a:spcBef>
              <a:buFont typeface="Arial"/>
              <a:buChar char="•"/>
              <a:tabLst>
                <a:tab pos="190500" algn="l"/>
              </a:tabLst>
            </a:pPr>
            <a:r>
              <a:rPr lang="en-US" sz="1500" spc="-5" dirty="0" smtClean="0">
                <a:solidFill>
                  <a:srgbClr val="31859C"/>
                </a:solidFill>
                <a:cs typeface="Calibri"/>
              </a:rPr>
              <a:t>Solve </a:t>
            </a:r>
            <a:r>
              <a:rPr lang="en-US" sz="1500" dirty="0">
                <a:solidFill>
                  <a:srgbClr val="31859C"/>
                </a:solidFill>
                <a:cs typeface="Calibri"/>
              </a:rPr>
              <a:t>difficult </a:t>
            </a:r>
            <a:r>
              <a:rPr lang="en-US" sz="1500" spc="-5" dirty="0" smtClean="0">
                <a:solidFill>
                  <a:srgbClr val="31859C"/>
                </a:solidFill>
                <a:cs typeface="Calibri"/>
              </a:rPr>
              <a:t>problems by applying innovative thinking</a:t>
            </a:r>
            <a:endParaRPr lang="en-US" sz="1500" dirty="0">
              <a:cs typeface="Calibri"/>
            </a:endParaRPr>
          </a:p>
          <a:p>
            <a:pPr marL="190500" indent="-177800">
              <a:lnSpc>
                <a:spcPct val="100000"/>
              </a:lnSpc>
              <a:buFont typeface="Arial"/>
              <a:buChar char="•"/>
              <a:tabLst>
                <a:tab pos="190500" algn="l"/>
              </a:tabLst>
            </a:pPr>
            <a:r>
              <a:rPr lang="en-US" sz="1500" spc="-5" dirty="0">
                <a:solidFill>
                  <a:srgbClr val="31859C"/>
                </a:solidFill>
                <a:cs typeface="Calibri"/>
              </a:rPr>
              <a:t>Encourage teams </a:t>
            </a:r>
            <a:r>
              <a:rPr lang="en-US" sz="1500" dirty="0">
                <a:solidFill>
                  <a:srgbClr val="31859C"/>
                </a:solidFill>
                <a:cs typeface="Calibri"/>
              </a:rPr>
              <a:t>to think </a:t>
            </a:r>
            <a:r>
              <a:rPr lang="en-US" sz="1500" spc="-5" dirty="0">
                <a:solidFill>
                  <a:srgbClr val="31859C"/>
                </a:solidFill>
                <a:cs typeface="Calibri"/>
              </a:rPr>
              <a:t>differently, </a:t>
            </a:r>
            <a:r>
              <a:rPr lang="en-US" sz="1500" dirty="0">
                <a:solidFill>
                  <a:srgbClr val="31859C"/>
                </a:solidFill>
                <a:cs typeface="Calibri"/>
              </a:rPr>
              <a:t>identify </a:t>
            </a:r>
            <a:r>
              <a:rPr lang="en-US" sz="1500" spc="-5" dirty="0">
                <a:solidFill>
                  <a:srgbClr val="31859C"/>
                </a:solidFill>
                <a:cs typeface="Calibri"/>
              </a:rPr>
              <a:t>alternate solutions </a:t>
            </a:r>
            <a:r>
              <a:rPr lang="en-US" sz="1500" dirty="0">
                <a:solidFill>
                  <a:srgbClr val="31859C"/>
                </a:solidFill>
                <a:cs typeface="Calibri"/>
              </a:rPr>
              <a:t>and to change inefficient </a:t>
            </a:r>
            <a:r>
              <a:rPr lang="en-US" sz="1500" spc="-5" dirty="0">
                <a:solidFill>
                  <a:srgbClr val="31859C"/>
                </a:solidFill>
                <a:cs typeface="Calibri"/>
              </a:rPr>
              <a:t>work</a:t>
            </a:r>
            <a:r>
              <a:rPr lang="en-US" sz="1500" spc="110" dirty="0">
                <a:solidFill>
                  <a:srgbClr val="31859C"/>
                </a:solidFill>
                <a:cs typeface="Calibri"/>
              </a:rPr>
              <a:t> </a:t>
            </a:r>
            <a:r>
              <a:rPr lang="en-US" sz="1500" spc="-5" dirty="0">
                <a:solidFill>
                  <a:srgbClr val="31859C"/>
                </a:solidFill>
                <a:cs typeface="Calibri"/>
              </a:rPr>
              <a:t>practices</a:t>
            </a:r>
            <a:endParaRPr lang="en-US" sz="1500" dirty="0">
              <a:cs typeface="Calibri"/>
            </a:endParaRPr>
          </a:p>
          <a:p>
            <a:pPr marL="190500" indent="-177800">
              <a:lnSpc>
                <a:spcPct val="100000"/>
              </a:lnSpc>
              <a:buFont typeface="Arial"/>
              <a:buChar char="•"/>
              <a:tabLst>
                <a:tab pos="190500" algn="l"/>
              </a:tabLst>
            </a:pPr>
            <a:r>
              <a:rPr lang="en-US" sz="1500" spc="-5" dirty="0" smtClean="0">
                <a:solidFill>
                  <a:srgbClr val="31859C"/>
                </a:solidFill>
                <a:cs typeface="Calibri"/>
              </a:rPr>
              <a:t>Demonstrate </a:t>
            </a:r>
            <a:r>
              <a:rPr lang="en-US" sz="1500" spc="-5" dirty="0">
                <a:solidFill>
                  <a:srgbClr val="31859C"/>
                </a:solidFill>
                <a:cs typeface="Calibri"/>
              </a:rPr>
              <a:t>sensitivity </a:t>
            </a:r>
            <a:r>
              <a:rPr lang="en-US" sz="1500" dirty="0">
                <a:solidFill>
                  <a:srgbClr val="31859C"/>
                </a:solidFill>
                <a:cs typeface="Calibri"/>
              </a:rPr>
              <a:t>to </a:t>
            </a:r>
            <a:r>
              <a:rPr lang="en-US" sz="1500" spc="-5" dirty="0">
                <a:solidFill>
                  <a:srgbClr val="31859C"/>
                </a:solidFill>
                <a:cs typeface="Calibri"/>
              </a:rPr>
              <a:t>diverse cultures, mindsets </a:t>
            </a:r>
            <a:r>
              <a:rPr lang="en-US" sz="1500" dirty="0">
                <a:solidFill>
                  <a:srgbClr val="31859C"/>
                </a:solidFill>
                <a:cs typeface="Calibri"/>
              </a:rPr>
              <a:t>and ideas as</a:t>
            </a:r>
            <a:r>
              <a:rPr lang="en-US" sz="1500" spc="30" dirty="0">
                <a:solidFill>
                  <a:srgbClr val="31859C"/>
                </a:solidFill>
                <a:cs typeface="Calibri"/>
              </a:rPr>
              <a:t> </a:t>
            </a:r>
            <a:r>
              <a:rPr lang="en-US" sz="1500" spc="-5" dirty="0">
                <a:solidFill>
                  <a:srgbClr val="31859C"/>
                </a:solidFill>
                <a:cs typeface="Calibri"/>
              </a:rPr>
              <a:t>well</a:t>
            </a:r>
            <a:endParaRPr lang="en-US" sz="1500" dirty="0">
              <a:cs typeface="Calibri"/>
            </a:endParaRPr>
          </a:p>
          <a:p>
            <a:pPr marL="190500" indent="-177800">
              <a:lnSpc>
                <a:spcPct val="100000"/>
              </a:lnSpc>
              <a:buFont typeface="Arial"/>
              <a:buChar char="•"/>
              <a:tabLst>
                <a:tab pos="190500" algn="l"/>
              </a:tabLst>
            </a:pPr>
            <a:r>
              <a:rPr lang="en-US" sz="1500" spc="-5" dirty="0" smtClean="0">
                <a:solidFill>
                  <a:srgbClr val="31859C"/>
                </a:solidFill>
                <a:cs typeface="Calibri"/>
              </a:rPr>
              <a:t>Take </a:t>
            </a:r>
            <a:r>
              <a:rPr lang="en-US" sz="1500" dirty="0" smtClean="0">
                <a:solidFill>
                  <a:srgbClr val="31859C"/>
                </a:solidFill>
                <a:cs typeface="Calibri"/>
              </a:rPr>
              <a:t>initiative </a:t>
            </a:r>
            <a:r>
              <a:rPr lang="en-US" sz="1500" dirty="0">
                <a:solidFill>
                  <a:srgbClr val="31859C"/>
                </a:solidFill>
                <a:cs typeface="Calibri"/>
              </a:rPr>
              <a:t>in the </a:t>
            </a:r>
            <a:r>
              <a:rPr lang="en-US" sz="1500" spc="-5" dirty="0">
                <a:solidFill>
                  <a:srgbClr val="31859C"/>
                </a:solidFill>
                <a:cs typeface="Calibri"/>
              </a:rPr>
              <a:t>workplace</a:t>
            </a:r>
            <a:endParaRPr sz="15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8043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</TotalTime>
  <Words>3189</Words>
  <Application>Microsoft Macintosh PowerPoint</Application>
  <PresentationFormat>Custom</PresentationFormat>
  <Paragraphs>390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Index</vt:lpstr>
      <vt:lpstr>Your Need As We Understand</vt:lpstr>
      <vt:lpstr>Our Approach</vt:lpstr>
      <vt:lpstr>Our Approach | Design</vt:lpstr>
      <vt:lpstr>Proposed Leadership Impact Journey</vt:lpstr>
      <vt:lpstr> Learning Objectives | Through attending this event, participants will:</vt:lpstr>
      <vt:lpstr>WORKSHOP 1 THE ADAPTABLE LEADER WHO OFFERS A BREADTH OF PERSPECTIVES</vt:lpstr>
      <vt:lpstr>Learning Objectives | Through attending this event, participants will:</vt:lpstr>
      <vt:lpstr>Design | Day 1 (18 participants per batch per consultant)</vt:lpstr>
      <vt:lpstr>Design | Day 2 (18 participants per batch per consultant)</vt:lpstr>
      <vt:lpstr>WORKSHOP 2 THE UNDERSTANDING LEADER WHO CAN FLEX THEIR STYLE TO OFFER WHOLESOME LEADERSHIP TO THEIR TEAMS </vt:lpstr>
      <vt:lpstr>Sample Learning Objectives | Through attending this event, participants will:</vt:lpstr>
      <vt:lpstr>Room Layout</vt:lpstr>
      <vt:lpstr>Things Required at the Venue</vt:lpstr>
      <vt:lpstr>Discover</vt:lpstr>
      <vt:lpstr>Your Investment: Workshop 1</vt:lpstr>
      <vt:lpstr>Your Investment: Workshop 2</vt:lpstr>
      <vt:lpstr>Commercial Terms &amp; Conditions</vt:lpstr>
      <vt:lpstr>Next Steps</vt:lpstr>
      <vt:lpstr>Let’s work in partnership to create impact &amp; unlock  potential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Revati Sahijwani</cp:lastModifiedBy>
  <cp:revision>70</cp:revision>
  <dcterms:created xsi:type="dcterms:W3CDTF">2017-12-01T05:11:36Z</dcterms:created>
  <dcterms:modified xsi:type="dcterms:W3CDTF">2017-12-05T10:45:32Z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2017-12-01T00:00:00Z</vt:filetime>
  </property>
</Properties>
</file>